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80"/>
  </p:notesMasterIdLst>
  <p:sldIdLst>
    <p:sldId id="256" r:id="rId2"/>
    <p:sldId id="275" r:id="rId3"/>
    <p:sldId id="276" r:id="rId4"/>
    <p:sldId id="285" r:id="rId5"/>
    <p:sldId id="288" r:id="rId6"/>
    <p:sldId id="286" r:id="rId7"/>
    <p:sldId id="328" r:id="rId8"/>
    <p:sldId id="329" r:id="rId9"/>
    <p:sldId id="293" r:id="rId10"/>
    <p:sldId id="333" r:id="rId11"/>
    <p:sldId id="294" r:id="rId12"/>
    <p:sldId id="332" r:id="rId13"/>
    <p:sldId id="287" r:id="rId14"/>
    <p:sldId id="327" r:id="rId15"/>
    <p:sldId id="330" r:id="rId16"/>
    <p:sldId id="292" r:id="rId17"/>
    <p:sldId id="331" r:id="rId18"/>
    <p:sldId id="319" r:id="rId19"/>
    <p:sldId id="291" r:id="rId20"/>
    <p:sldId id="289" r:id="rId21"/>
    <p:sldId id="295" r:id="rId22"/>
    <p:sldId id="303" r:id="rId23"/>
    <p:sldId id="314" r:id="rId24"/>
    <p:sldId id="296" r:id="rId25"/>
    <p:sldId id="297" r:id="rId26"/>
    <p:sldId id="298" r:id="rId27"/>
    <p:sldId id="299" r:id="rId28"/>
    <p:sldId id="300" r:id="rId29"/>
    <p:sldId id="301" r:id="rId30"/>
    <p:sldId id="334" r:id="rId31"/>
    <p:sldId id="284" r:id="rId32"/>
    <p:sldId id="318" r:id="rId33"/>
    <p:sldId id="316" r:id="rId34"/>
    <p:sldId id="335" r:id="rId35"/>
    <p:sldId id="306" r:id="rId36"/>
    <p:sldId id="308" r:id="rId37"/>
    <p:sldId id="309" r:id="rId38"/>
    <p:sldId id="310" r:id="rId39"/>
    <p:sldId id="311" r:id="rId40"/>
    <p:sldId id="315" r:id="rId41"/>
    <p:sldId id="320" r:id="rId42"/>
    <p:sldId id="324" r:id="rId43"/>
    <p:sldId id="337" r:id="rId44"/>
    <p:sldId id="336" r:id="rId45"/>
    <p:sldId id="338" r:id="rId46"/>
    <p:sldId id="342" r:id="rId47"/>
    <p:sldId id="341" r:id="rId48"/>
    <p:sldId id="339" r:id="rId49"/>
    <p:sldId id="340" r:id="rId50"/>
    <p:sldId id="343" r:id="rId51"/>
    <p:sldId id="344" r:id="rId52"/>
    <p:sldId id="261" r:id="rId53"/>
    <p:sldId id="345" r:id="rId54"/>
    <p:sldId id="321" r:id="rId55"/>
    <p:sldId id="346" r:id="rId56"/>
    <p:sldId id="348" r:id="rId57"/>
    <p:sldId id="349" r:id="rId58"/>
    <p:sldId id="350" r:id="rId59"/>
    <p:sldId id="347" r:id="rId60"/>
    <p:sldId id="322" r:id="rId61"/>
    <p:sldId id="352" r:id="rId62"/>
    <p:sldId id="268" r:id="rId63"/>
    <p:sldId id="312" r:id="rId64"/>
    <p:sldId id="304" r:id="rId65"/>
    <p:sldId id="305" r:id="rId66"/>
    <p:sldId id="259" r:id="rId67"/>
    <p:sldId id="262" r:id="rId68"/>
    <p:sldId id="263" r:id="rId69"/>
    <p:sldId id="266" r:id="rId70"/>
    <p:sldId id="267" r:id="rId71"/>
    <p:sldId id="269" r:id="rId72"/>
    <p:sldId id="273" r:id="rId73"/>
    <p:sldId id="270" r:id="rId74"/>
    <p:sldId id="271" r:id="rId75"/>
    <p:sldId id="274" r:id="rId76"/>
    <p:sldId id="351" r:id="rId77"/>
    <p:sldId id="272" r:id="rId78"/>
    <p:sldId id="326" r:id="rId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 Intro" id="{11147336-56EA-5046-9079-78A87C40D313}">
          <p14:sldIdLst>
            <p14:sldId id="256"/>
            <p14:sldId id="275"/>
            <p14:sldId id="276"/>
          </p14:sldIdLst>
        </p14:section>
        <p14:section name="Intuition.. what about it?" id="{C84BFDD6-1946-4816-A31A-412C3BA75D52}">
          <p14:sldIdLst>
            <p14:sldId id="285"/>
            <p14:sldId id="288"/>
            <p14:sldId id="286"/>
            <p14:sldId id="328"/>
            <p14:sldId id="329"/>
            <p14:sldId id="293"/>
            <p14:sldId id="333"/>
            <p14:sldId id="294"/>
            <p14:sldId id="332"/>
            <p14:sldId id="287"/>
            <p14:sldId id="327"/>
            <p14:sldId id="330"/>
            <p14:sldId id="292"/>
            <p14:sldId id="331"/>
            <p14:sldId id="319"/>
            <p14:sldId id="291"/>
            <p14:sldId id="289"/>
            <p14:sldId id="295"/>
            <p14:sldId id="303"/>
            <p14:sldId id="314"/>
          </p14:sldIdLst>
        </p14:section>
        <p14:section name="Tooling..." id="{03E7F9DE-09EE-4EFA-BCA6-E64E6471A7F5}">
          <p14:sldIdLst>
            <p14:sldId id="296"/>
            <p14:sldId id="297"/>
            <p14:sldId id="298"/>
            <p14:sldId id="299"/>
            <p14:sldId id="300"/>
            <p14:sldId id="301"/>
            <p14:sldId id="334"/>
          </p14:sldIdLst>
        </p14:section>
        <p14:section name="Why - Why does this matter to me?" id="{A8BFA1ED-CE42-BA4F-A8BF-203A0E098625}">
          <p14:sldIdLst>
            <p14:sldId id="284"/>
            <p14:sldId id="318"/>
            <p14:sldId id="316"/>
            <p14:sldId id="335"/>
            <p14:sldId id="306"/>
            <p14:sldId id="308"/>
            <p14:sldId id="309"/>
            <p14:sldId id="310"/>
            <p14:sldId id="311"/>
            <p14:sldId id="315"/>
            <p14:sldId id="320"/>
            <p14:sldId id="324"/>
            <p14:sldId id="337"/>
            <p14:sldId id="336"/>
            <p14:sldId id="338"/>
            <p14:sldId id="342"/>
            <p14:sldId id="341"/>
            <p14:sldId id="339"/>
            <p14:sldId id="340"/>
            <p14:sldId id="343"/>
            <p14:sldId id="344"/>
            <p14:sldId id="261"/>
            <p14:sldId id="345"/>
            <p14:sldId id="321"/>
            <p14:sldId id="346"/>
            <p14:sldId id="348"/>
            <p14:sldId id="349"/>
            <p14:sldId id="350"/>
            <p14:sldId id="347"/>
            <p14:sldId id="322"/>
            <p14:sldId id="352"/>
            <p14:sldId id="268"/>
            <p14:sldId id="312"/>
            <p14:sldId id="304"/>
            <p14:sldId id="305"/>
            <p14:sldId id="259"/>
          </p14:sldIdLst>
        </p14:section>
        <p14:section name="How - How do I use this for myself?" id="{D42A53D6-14B2-8648-AA04-3C8B0ABA4219}">
          <p14:sldIdLst>
            <p14:sldId id="262"/>
            <p14:sldId id="263"/>
            <p14:sldId id="266"/>
            <p14:sldId id="267"/>
            <p14:sldId id="269"/>
            <p14:sldId id="273"/>
          </p14:sldIdLst>
        </p14:section>
        <p14:section name="What - What must I do?" id="{D8A4E9E3-C842-9C47-8B09-035D499D2030}">
          <p14:sldIdLst>
            <p14:sldId id="270"/>
            <p14:sldId id="271"/>
            <p14:sldId id="274"/>
            <p14:sldId id="351"/>
            <p14:sldId id="272"/>
            <p14:sldId id="3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22"/>
    <p:restoredTop sz="92380" autoAdjust="0"/>
  </p:normalViewPr>
  <p:slideViewPr>
    <p:cSldViewPr snapToGrid="0">
      <p:cViewPr>
        <p:scale>
          <a:sx n="100" d="100"/>
          <a:sy n="100" d="100"/>
        </p:scale>
        <p:origin x="-72"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33952-F745-4269-B80B-7731C988BA9B}" type="datetimeFigureOut">
              <a:rPr lang="en-US" smtClean="0"/>
              <a:t>10/29/2023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4F81-3B73-4B79-A4ED-5401DAC6886A}" type="slidenum">
              <a:rPr lang="en-US" smtClean="0"/>
              <a:t>‹#›</a:t>
            </a:fld>
            <a:endParaRPr lang="en-US"/>
          </a:p>
        </p:txBody>
      </p:sp>
    </p:spTree>
    <p:extLst>
      <p:ext uri="{BB962C8B-B14F-4D97-AF65-F5344CB8AC3E}">
        <p14:creationId xmlns:p14="http://schemas.microsoft.com/office/powerpoint/2010/main" val="1635052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was this graph on the use of intuition in books… which lead to.. 1877…</a:t>
            </a:r>
          </a:p>
        </p:txBody>
      </p:sp>
      <p:sp>
        <p:nvSpPr>
          <p:cNvPr id="4" name="Slide Number Placeholder 3"/>
          <p:cNvSpPr>
            <a:spLocks noGrp="1"/>
          </p:cNvSpPr>
          <p:nvPr>
            <p:ph type="sldNum" sz="quarter" idx="5"/>
          </p:nvPr>
        </p:nvSpPr>
        <p:spPr/>
        <p:txBody>
          <a:bodyPr/>
          <a:lstStyle/>
          <a:p>
            <a:fld id="{10A84F81-3B73-4B79-A4ED-5401DAC6886A}" type="slidenum">
              <a:rPr lang="en-US" smtClean="0"/>
              <a:t>6</a:t>
            </a:fld>
            <a:endParaRPr lang="en-US"/>
          </a:p>
        </p:txBody>
      </p:sp>
    </p:spTree>
    <p:extLst>
      <p:ext uri="{BB962C8B-B14F-4D97-AF65-F5344CB8AC3E}">
        <p14:creationId xmlns:p14="http://schemas.microsoft.com/office/powerpoint/2010/main" val="524031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works but probably not where we want to be literally putting our semicolons.</a:t>
            </a:r>
          </a:p>
        </p:txBody>
      </p:sp>
      <p:sp>
        <p:nvSpPr>
          <p:cNvPr id="4" name="Slide Number Placeholder 3"/>
          <p:cNvSpPr>
            <a:spLocks noGrp="1"/>
          </p:cNvSpPr>
          <p:nvPr>
            <p:ph type="sldNum" sz="quarter" idx="5"/>
          </p:nvPr>
        </p:nvSpPr>
        <p:spPr/>
        <p:txBody>
          <a:bodyPr/>
          <a:lstStyle/>
          <a:p>
            <a:fld id="{10A84F81-3B73-4B79-A4ED-5401DAC6886A}" type="slidenum">
              <a:rPr lang="en-US" smtClean="0"/>
              <a:t>36</a:t>
            </a:fld>
            <a:endParaRPr lang="en-US"/>
          </a:p>
        </p:txBody>
      </p:sp>
    </p:spTree>
    <p:extLst>
      <p:ext uri="{BB962C8B-B14F-4D97-AF65-F5344CB8AC3E}">
        <p14:creationId xmlns:p14="http://schemas.microsoft.com/office/powerpoint/2010/main" val="3143631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Clang had better error reporting from the beginning.  Different tools can give you more information.</a:t>
            </a:r>
          </a:p>
        </p:txBody>
      </p:sp>
      <p:sp>
        <p:nvSpPr>
          <p:cNvPr id="4" name="Slide Number Placeholder 3"/>
          <p:cNvSpPr>
            <a:spLocks noGrp="1"/>
          </p:cNvSpPr>
          <p:nvPr>
            <p:ph type="sldNum" sz="quarter" idx="5"/>
          </p:nvPr>
        </p:nvSpPr>
        <p:spPr/>
        <p:txBody>
          <a:bodyPr/>
          <a:lstStyle/>
          <a:p>
            <a:fld id="{10A84F81-3B73-4B79-A4ED-5401DAC6886A}" type="slidenum">
              <a:rPr lang="en-US" smtClean="0"/>
              <a:t>37</a:t>
            </a:fld>
            <a:endParaRPr lang="en-US"/>
          </a:p>
        </p:txBody>
      </p:sp>
    </p:spTree>
    <p:extLst>
      <p:ext uri="{BB962C8B-B14F-4D97-AF65-F5344CB8AC3E}">
        <p14:creationId xmlns:p14="http://schemas.microsoft.com/office/powerpoint/2010/main" val="283458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Clang had better error reporting from the beginning.  Different tools can give you more information.</a:t>
            </a:r>
          </a:p>
        </p:txBody>
      </p:sp>
      <p:sp>
        <p:nvSpPr>
          <p:cNvPr id="4" name="Slide Number Placeholder 3"/>
          <p:cNvSpPr>
            <a:spLocks noGrp="1"/>
          </p:cNvSpPr>
          <p:nvPr>
            <p:ph type="sldNum" sz="quarter" idx="5"/>
          </p:nvPr>
        </p:nvSpPr>
        <p:spPr/>
        <p:txBody>
          <a:bodyPr/>
          <a:lstStyle/>
          <a:p>
            <a:fld id="{10A84F81-3B73-4B79-A4ED-5401DAC6886A}" type="slidenum">
              <a:rPr lang="en-US" smtClean="0"/>
              <a:t>38</a:t>
            </a:fld>
            <a:endParaRPr lang="en-US"/>
          </a:p>
        </p:txBody>
      </p:sp>
    </p:spTree>
    <p:extLst>
      <p:ext uri="{BB962C8B-B14F-4D97-AF65-F5344CB8AC3E}">
        <p14:creationId xmlns:p14="http://schemas.microsoft.com/office/powerpoint/2010/main" val="1554959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Clang had better error reporting from the beginning.  Different tools can give you more information.</a:t>
            </a:r>
          </a:p>
        </p:txBody>
      </p:sp>
      <p:sp>
        <p:nvSpPr>
          <p:cNvPr id="4" name="Slide Number Placeholder 3"/>
          <p:cNvSpPr>
            <a:spLocks noGrp="1"/>
          </p:cNvSpPr>
          <p:nvPr>
            <p:ph type="sldNum" sz="quarter" idx="5"/>
          </p:nvPr>
        </p:nvSpPr>
        <p:spPr/>
        <p:txBody>
          <a:bodyPr/>
          <a:lstStyle/>
          <a:p>
            <a:fld id="{10A84F81-3B73-4B79-A4ED-5401DAC6886A}" type="slidenum">
              <a:rPr lang="en-US" smtClean="0"/>
              <a:t>39</a:t>
            </a:fld>
            <a:endParaRPr lang="en-US"/>
          </a:p>
        </p:txBody>
      </p:sp>
    </p:spTree>
    <p:extLst>
      <p:ext uri="{BB962C8B-B14F-4D97-AF65-F5344CB8AC3E}">
        <p14:creationId xmlns:p14="http://schemas.microsoft.com/office/powerpoint/2010/main" val="114499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Clang had better error reporting from the beginning.  Different tools can give you more information.</a:t>
            </a:r>
          </a:p>
        </p:txBody>
      </p:sp>
      <p:sp>
        <p:nvSpPr>
          <p:cNvPr id="4" name="Slide Number Placeholder 3"/>
          <p:cNvSpPr>
            <a:spLocks noGrp="1"/>
          </p:cNvSpPr>
          <p:nvPr>
            <p:ph type="sldNum" sz="quarter" idx="5"/>
          </p:nvPr>
        </p:nvSpPr>
        <p:spPr/>
        <p:txBody>
          <a:bodyPr/>
          <a:lstStyle/>
          <a:p>
            <a:fld id="{10A84F81-3B73-4B79-A4ED-5401DAC6886A}" type="slidenum">
              <a:rPr lang="en-US" smtClean="0"/>
              <a:t>40</a:t>
            </a:fld>
            <a:endParaRPr lang="en-US"/>
          </a:p>
        </p:txBody>
      </p:sp>
    </p:spTree>
    <p:extLst>
      <p:ext uri="{BB962C8B-B14F-4D97-AF65-F5344CB8AC3E}">
        <p14:creationId xmlns:p14="http://schemas.microsoft.com/office/powerpoint/2010/main" val="1307185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Clang had better error reporting from the beginning.  Different tools can give you more information.</a:t>
            </a:r>
          </a:p>
        </p:txBody>
      </p:sp>
      <p:sp>
        <p:nvSpPr>
          <p:cNvPr id="4" name="Slide Number Placeholder 3"/>
          <p:cNvSpPr>
            <a:spLocks noGrp="1"/>
          </p:cNvSpPr>
          <p:nvPr>
            <p:ph type="sldNum" sz="quarter" idx="5"/>
          </p:nvPr>
        </p:nvSpPr>
        <p:spPr/>
        <p:txBody>
          <a:bodyPr/>
          <a:lstStyle/>
          <a:p>
            <a:fld id="{10A84F81-3B73-4B79-A4ED-5401DAC6886A}" type="slidenum">
              <a:rPr lang="en-US" smtClean="0"/>
              <a:t>41</a:t>
            </a:fld>
            <a:endParaRPr lang="en-US"/>
          </a:p>
        </p:txBody>
      </p:sp>
    </p:spTree>
    <p:extLst>
      <p:ext uri="{BB962C8B-B14F-4D97-AF65-F5344CB8AC3E}">
        <p14:creationId xmlns:p14="http://schemas.microsoft.com/office/powerpoint/2010/main" val="2041002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Clang had better error reporting from the beginning.  Different tools can give you more information.</a:t>
            </a:r>
          </a:p>
        </p:txBody>
      </p:sp>
      <p:sp>
        <p:nvSpPr>
          <p:cNvPr id="4" name="Slide Number Placeholder 3"/>
          <p:cNvSpPr>
            <a:spLocks noGrp="1"/>
          </p:cNvSpPr>
          <p:nvPr>
            <p:ph type="sldNum" sz="quarter" idx="5"/>
          </p:nvPr>
        </p:nvSpPr>
        <p:spPr/>
        <p:txBody>
          <a:bodyPr/>
          <a:lstStyle/>
          <a:p>
            <a:fld id="{10A84F81-3B73-4B79-A4ED-5401DAC6886A}" type="slidenum">
              <a:rPr lang="en-US" smtClean="0"/>
              <a:t>44</a:t>
            </a:fld>
            <a:endParaRPr lang="en-US"/>
          </a:p>
        </p:txBody>
      </p:sp>
    </p:spTree>
    <p:extLst>
      <p:ext uri="{BB962C8B-B14F-4D97-AF65-F5344CB8AC3E}">
        <p14:creationId xmlns:p14="http://schemas.microsoft.com/office/powerpoint/2010/main" val="4235667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Clang had better error reporting from the beginning.  Different tools can give you more information.</a:t>
            </a:r>
          </a:p>
        </p:txBody>
      </p:sp>
      <p:sp>
        <p:nvSpPr>
          <p:cNvPr id="4" name="Slide Number Placeholder 3"/>
          <p:cNvSpPr>
            <a:spLocks noGrp="1"/>
          </p:cNvSpPr>
          <p:nvPr>
            <p:ph type="sldNum" sz="quarter" idx="5"/>
          </p:nvPr>
        </p:nvSpPr>
        <p:spPr/>
        <p:txBody>
          <a:bodyPr/>
          <a:lstStyle/>
          <a:p>
            <a:fld id="{10A84F81-3B73-4B79-A4ED-5401DAC6886A}" type="slidenum">
              <a:rPr lang="en-US" smtClean="0"/>
              <a:t>45</a:t>
            </a:fld>
            <a:endParaRPr lang="en-US"/>
          </a:p>
        </p:txBody>
      </p:sp>
    </p:spTree>
    <p:extLst>
      <p:ext uri="{BB962C8B-B14F-4D97-AF65-F5344CB8AC3E}">
        <p14:creationId xmlns:p14="http://schemas.microsoft.com/office/powerpoint/2010/main" val="750176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Clang had better error reporting from the beginning.  Different tools can give you more information.</a:t>
            </a:r>
          </a:p>
        </p:txBody>
      </p:sp>
      <p:sp>
        <p:nvSpPr>
          <p:cNvPr id="4" name="Slide Number Placeholder 3"/>
          <p:cNvSpPr>
            <a:spLocks noGrp="1"/>
          </p:cNvSpPr>
          <p:nvPr>
            <p:ph type="sldNum" sz="quarter" idx="5"/>
          </p:nvPr>
        </p:nvSpPr>
        <p:spPr/>
        <p:txBody>
          <a:bodyPr/>
          <a:lstStyle/>
          <a:p>
            <a:fld id="{10A84F81-3B73-4B79-A4ED-5401DAC6886A}" type="slidenum">
              <a:rPr lang="en-US" smtClean="0"/>
              <a:t>47</a:t>
            </a:fld>
            <a:endParaRPr lang="en-US"/>
          </a:p>
        </p:txBody>
      </p:sp>
    </p:spTree>
    <p:extLst>
      <p:ext uri="{BB962C8B-B14F-4D97-AF65-F5344CB8AC3E}">
        <p14:creationId xmlns:p14="http://schemas.microsoft.com/office/powerpoint/2010/main" val="237749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Clang had better error reporting from the beginning.  Different tools can give you more information.</a:t>
            </a:r>
          </a:p>
        </p:txBody>
      </p:sp>
      <p:sp>
        <p:nvSpPr>
          <p:cNvPr id="4" name="Slide Number Placeholder 3"/>
          <p:cNvSpPr>
            <a:spLocks noGrp="1"/>
          </p:cNvSpPr>
          <p:nvPr>
            <p:ph type="sldNum" sz="quarter" idx="5"/>
          </p:nvPr>
        </p:nvSpPr>
        <p:spPr/>
        <p:txBody>
          <a:bodyPr/>
          <a:lstStyle/>
          <a:p>
            <a:fld id="{10A84F81-3B73-4B79-A4ED-5401DAC6886A}" type="slidenum">
              <a:rPr lang="en-US" smtClean="0"/>
              <a:t>48</a:t>
            </a:fld>
            <a:endParaRPr lang="en-US"/>
          </a:p>
        </p:txBody>
      </p:sp>
    </p:spTree>
    <p:extLst>
      <p:ext uri="{BB962C8B-B14F-4D97-AF65-F5344CB8AC3E}">
        <p14:creationId xmlns:p14="http://schemas.microsoft.com/office/powerpoint/2010/main" val="739526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a-hah moment.</a:t>
            </a:r>
          </a:p>
        </p:txBody>
      </p:sp>
      <p:sp>
        <p:nvSpPr>
          <p:cNvPr id="4" name="Slide Number Placeholder 3"/>
          <p:cNvSpPr>
            <a:spLocks noGrp="1"/>
          </p:cNvSpPr>
          <p:nvPr>
            <p:ph type="sldNum" sz="quarter" idx="5"/>
          </p:nvPr>
        </p:nvSpPr>
        <p:spPr/>
        <p:txBody>
          <a:bodyPr/>
          <a:lstStyle/>
          <a:p>
            <a:fld id="{10A84F81-3B73-4B79-A4ED-5401DAC6886A}" type="slidenum">
              <a:rPr lang="en-US" smtClean="0"/>
              <a:t>7</a:t>
            </a:fld>
            <a:endParaRPr lang="en-US"/>
          </a:p>
        </p:txBody>
      </p:sp>
    </p:spTree>
    <p:extLst>
      <p:ext uri="{BB962C8B-B14F-4D97-AF65-F5344CB8AC3E}">
        <p14:creationId xmlns:p14="http://schemas.microsoft.com/office/powerpoint/2010/main" val="3637566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Clang had better error reporting from the beginning.  Different tools can give you more information.</a:t>
            </a:r>
          </a:p>
        </p:txBody>
      </p:sp>
      <p:sp>
        <p:nvSpPr>
          <p:cNvPr id="4" name="Slide Number Placeholder 3"/>
          <p:cNvSpPr>
            <a:spLocks noGrp="1"/>
          </p:cNvSpPr>
          <p:nvPr>
            <p:ph type="sldNum" sz="quarter" idx="5"/>
          </p:nvPr>
        </p:nvSpPr>
        <p:spPr/>
        <p:txBody>
          <a:bodyPr/>
          <a:lstStyle/>
          <a:p>
            <a:fld id="{10A84F81-3B73-4B79-A4ED-5401DAC6886A}" type="slidenum">
              <a:rPr lang="en-US" smtClean="0"/>
              <a:t>49</a:t>
            </a:fld>
            <a:endParaRPr lang="en-US"/>
          </a:p>
        </p:txBody>
      </p:sp>
    </p:spTree>
    <p:extLst>
      <p:ext uri="{BB962C8B-B14F-4D97-AF65-F5344CB8AC3E}">
        <p14:creationId xmlns:p14="http://schemas.microsoft.com/office/powerpoint/2010/main" val="18884701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Wow, it compiles clean?</a:t>
            </a:r>
          </a:p>
        </p:txBody>
      </p:sp>
      <p:sp>
        <p:nvSpPr>
          <p:cNvPr id="4" name="Slide Number Placeholder 3"/>
          <p:cNvSpPr>
            <a:spLocks noGrp="1"/>
          </p:cNvSpPr>
          <p:nvPr>
            <p:ph type="sldNum" sz="quarter" idx="5"/>
          </p:nvPr>
        </p:nvSpPr>
        <p:spPr/>
        <p:txBody>
          <a:bodyPr/>
          <a:lstStyle/>
          <a:p>
            <a:fld id="{10A84F81-3B73-4B79-A4ED-5401DAC6886A}" type="slidenum">
              <a:rPr lang="en-US" smtClean="0"/>
              <a:t>55</a:t>
            </a:fld>
            <a:endParaRPr lang="en-US"/>
          </a:p>
        </p:txBody>
      </p:sp>
    </p:spTree>
    <p:extLst>
      <p:ext uri="{BB962C8B-B14F-4D97-AF65-F5344CB8AC3E}">
        <p14:creationId xmlns:p14="http://schemas.microsoft.com/office/powerpoint/2010/main" val="993708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is pure virtual, X is marked external but doesn’t exist and Foo() has no definition, though it is forward declared.</a:t>
            </a:r>
          </a:p>
        </p:txBody>
      </p:sp>
      <p:sp>
        <p:nvSpPr>
          <p:cNvPr id="4" name="Slide Number Placeholder 3"/>
          <p:cNvSpPr>
            <a:spLocks noGrp="1"/>
          </p:cNvSpPr>
          <p:nvPr>
            <p:ph type="sldNum" sz="quarter" idx="5"/>
          </p:nvPr>
        </p:nvSpPr>
        <p:spPr/>
        <p:txBody>
          <a:bodyPr/>
          <a:lstStyle/>
          <a:p>
            <a:fld id="{10A84F81-3B73-4B79-A4ED-5401DAC6886A}" type="slidenum">
              <a:rPr lang="en-US" smtClean="0"/>
              <a:t>56</a:t>
            </a:fld>
            <a:endParaRPr lang="en-US"/>
          </a:p>
        </p:txBody>
      </p:sp>
    </p:spTree>
    <p:extLst>
      <p:ext uri="{BB962C8B-B14F-4D97-AF65-F5344CB8AC3E}">
        <p14:creationId xmlns:p14="http://schemas.microsoft.com/office/powerpoint/2010/main" val="2655772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Clang does not show much difference here from GCC. Different types of linker issues</a:t>
            </a:r>
          </a:p>
          <a:p>
            <a:r>
              <a:rPr lang="en-US" dirty="0"/>
              <a:t>Reasoning about them</a:t>
            </a:r>
          </a:p>
          <a:p>
            <a:r>
              <a:rPr lang="en-US" dirty="0"/>
              <a:t>Differences between OS</a:t>
            </a:r>
          </a:p>
        </p:txBody>
      </p:sp>
      <p:sp>
        <p:nvSpPr>
          <p:cNvPr id="4" name="Slide Number Placeholder 3"/>
          <p:cNvSpPr>
            <a:spLocks noGrp="1"/>
          </p:cNvSpPr>
          <p:nvPr>
            <p:ph type="sldNum" sz="quarter" idx="5"/>
          </p:nvPr>
        </p:nvSpPr>
        <p:spPr/>
        <p:txBody>
          <a:bodyPr/>
          <a:lstStyle/>
          <a:p>
            <a:fld id="{10A84F81-3B73-4B79-A4ED-5401DAC6886A}" type="slidenum">
              <a:rPr lang="en-US" smtClean="0"/>
              <a:t>57</a:t>
            </a:fld>
            <a:endParaRPr lang="en-US"/>
          </a:p>
        </p:txBody>
      </p:sp>
    </p:spTree>
    <p:extLst>
      <p:ext uri="{BB962C8B-B14F-4D97-AF65-F5344CB8AC3E}">
        <p14:creationId xmlns:p14="http://schemas.microsoft.com/office/powerpoint/2010/main" val="3306273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Clang had better error reporting from the beginning.  Different tools can give you more information.</a:t>
            </a:r>
          </a:p>
        </p:txBody>
      </p:sp>
      <p:sp>
        <p:nvSpPr>
          <p:cNvPr id="4" name="Slide Number Placeholder 3"/>
          <p:cNvSpPr>
            <a:spLocks noGrp="1"/>
          </p:cNvSpPr>
          <p:nvPr>
            <p:ph type="sldNum" sz="quarter" idx="5"/>
          </p:nvPr>
        </p:nvSpPr>
        <p:spPr/>
        <p:txBody>
          <a:bodyPr/>
          <a:lstStyle/>
          <a:p>
            <a:fld id="{10A84F81-3B73-4B79-A4ED-5401DAC6886A}" type="slidenum">
              <a:rPr lang="en-US" smtClean="0"/>
              <a:t>60</a:t>
            </a:fld>
            <a:endParaRPr lang="en-US"/>
          </a:p>
        </p:txBody>
      </p:sp>
    </p:spTree>
    <p:extLst>
      <p:ext uri="{BB962C8B-B14F-4D97-AF65-F5344CB8AC3E}">
        <p14:creationId xmlns:p14="http://schemas.microsoft.com/office/powerpoint/2010/main" val="3123179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Clang had better error reporting from the beginning.  Different tools can give you more information.</a:t>
            </a:r>
          </a:p>
        </p:txBody>
      </p:sp>
      <p:sp>
        <p:nvSpPr>
          <p:cNvPr id="4" name="Slide Number Placeholder 3"/>
          <p:cNvSpPr>
            <a:spLocks noGrp="1"/>
          </p:cNvSpPr>
          <p:nvPr>
            <p:ph type="sldNum" sz="quarter" idx="5"/>
          </p:nvPr>
        </p:nvSpPr>
        <p:spPr/>
        <p:txBody>
          <a:bodyPr/>
          <a:lstStyle/>
          <a:p>
            <a:fld id="{10A84F81-3B73-4B79-A4ED-5401DAC6886A}" type="slidenum">
              <a:rPr lang="en-US" smtClean="0"/>
              <a:t>61</a:t>
            </a:fld>
            <a:endParaRPr lang="en-US"/>
          </a:p>
        </p:txBody>
      </p:sp>
    </p:spTree>
    <p:extLst>
      <p:ext uri="{BB962C8B-B14F-4D97-AF65-F5344CB8AC3E}">
        <p14:creationId xmlns:p14="http://schemas.microsoft.com/office/powerpoint/2010/main" val="3280729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Bryce is pointing to the future.  </a:t>
            </a:r>
            <a:r>
              <a:rPr lang="en-US" dirty="0" err="1"/>
              <a:t>Cwhy</a:t>
            </a:r>
            <a:r>
              <a:rPr lang="en-US" dirty="0"/>
              <a:t> is a tool built with Emery Berger and Nicolas van Kemp (and others...)</a:t>
            </a:r>
          </a:p>
        </p:txBody>
      </p:sp>
      <p:sp>
        <p:nvSpPr>
          <p:cNvPr id="4" name="Slide Number Placeholder 3"/>
          <p:cNvSpPr>
            <a:spLocks noGrp="1"/>
          </p:cNvSpPr>
          <p:nvPr>
            <p:ph type="sldNum" sz="quarter" idx="5"/>
          </p:nvPr>
        </p:nvSpPr>
        <p:spPr/>
        <p:txBody>
          <a:bodyPr/>
          <a:lstStyle/>
          <a:p>
            <a:fld id="{10A84F81-3B73-4B79-A4ED-5401DAC6886A}" type="slidenum">
              <a:rPr lang="en-US" smtClean="0"/>
              <a:t>77</a:t>
            </a:fld>
            <a:endParaRPr lang="en-US"/>
          </a:p>
        </p:txBody>
      </p:sp>
    </p:spTree>
    <p:extLst>
      <p:ext uri="{BB962C8B-B14F-4D97-AF65-F5344CB8AC3E}">
        <p14:creationId xmlns:p14="http://schemas.microsoft.com/office/powerpoint/2010/main" val="463022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Sir William David Ross… </a:t>
            </a:r>
          </a:p>
        </p:txBody>
      </p:sp>
      <p:sp>
        <p:nvSpPr>
          <p:cNvPr id="4" name="Slide Number Placeholder 3"/>
          <p:cNvSpPr>
            <a:spLocks noGrp="1"/>
          </p:cNvSpPr>
          <p:nvPr>
            <p:ph type="sldNum" sz="quarter" idx="5"/>
          </p:nvPr>
        </p:nvSpPr>
        <p:spPr/>
        <p:txBody>
          <a:bodyPr/>
          <a:lstStyle/>
          <a:p>
            <a:fld id="{10A84F81-3B73-4B79-A4ED-5401DAC6886A}" type="slidenum">
              <a:rPr lang="en-US" smtClean="0"/>
              <a:t>8</a:t>
            </a:fld>
            <a:endParaRPr lang="en-US"/>
          </a:p>
        </p:txBody>
      </p:sp>
    </p:spTree>
    <p:extLst>
      <p:ext uri="{BB962C8B-B14F-4D97-AF65-F5344CB8AC3E}">
        <p14:creationId xmlns:p14="http://schemas.microsoft.com/office/powerpoint/2010/main" val="231521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Sir William David Ross… intuition is listed 741 times in 641 pages…</a:t>
            </a:r>
          </a:p>
          <a:p>
            <a:endParaRPr lang="en-US" dirty="0"/>
          </a:p>
        </p:txBody>
      </p:sp>
      <p:sp>
        <p:nvSpPr>
          <p:cNvPr id="4" name="Slide Number Placeholder 3"/>
          <p:cNvSpPr>
            <a:spLocks noGrp="1"/>
          </p:cNvSpPr>
          <p:nvPr>
            <p:ph type="sldNum" sz="quarter" idx="5"/>
          </p:nvPr>
        </p:nvSpPr>
        <p:spPr/>
        <p:txBody>
          <a:bodyPr/>
          <a:lstStyle/>
          <a:p>
            <a:fld id="{10A84F81-3B73-4B79-A4ED-5401DAC6886A}" type="slidenum">
              <a:rPr lang="en-US" smtClean="0"/>
              <a:t>9</a:t>
            </a:fld>
            <a:endParaRPr lang="en-US"/>
          </a:p>
        </p:txBody>
      </p:sp>
    </p:spTree>
    <p:extLst>
      <p:ext uri="{BB962C8B-B14F-4D97-AF65-F5344CB8AC3E}">
        <p14:creationId xmlns:p14="http://schemas.microsoft.com/office/powerpoint/2010/main" val="863041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Sir William David Ross… intuition is listed 741 times in 641 pages…</a:t>
            </a:r>
          </a:p>
          <a:p>
            <a:endParaRPr lang="en-US" dirty="0"/>
          </a:p>
        </p:txBody>
      </p:sp>
      <p:sp>
        <p:nvSpPr>
          <p:cNvPr id="4" name="Slide Number Placeholder 3"/>
          <p:cNvSpPr>
            <a:spLocks noGrp="1"/>
          </p:cNvSpPr>
          <p:nvPr>
            <p:ph type="sldNum" sz="quarter" idx="5"/>
          </p:nvPr>
        </p:nvSpPr>
        <p:spPr/>
        <p:txBody>
          <a:bodyPr/>
          <a:lstStyle/>
          <a:p>
            <a:fld id="{10A84F81-3B73-4B79-A4ED-5401DAC6886A}" type="slidenum">
              <a:rPr lang="en-US" smtClean="0"/>
              <a:t>10</a:t>
            </a:fld>
            <a:endParaRPr lang="en-US"/>
          </a:p>
        </p:txBody>
      </p:sp>
    </p:spTree>
    <p:extLst>
      <p:ext uri="{BB962C8B-B14F-4D97-AF65-F5344CB8AC3E}">
        <p14:creationId xmlns:p14="http://schemas.microsoft.com/office/powerpoint/2010/main" val="3415354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Sir William David Ross… intuition is listed 741 times in 641 pages…</a:t>
            </a:r>
          </a:p>
        </p:txBody>
      </p:sp>
      <p:sp>
        <p:nvSpPr>
          <p:cNvPr id="4" name="Slide Number Placeholder 3"/>
          <p:cNvSpPr>
            <a:spLocks noGrp="1"/>
          </p:cNvSpPr>
          <p:nvPr>
            <p:ph type="sldNum" sz="quarter" idx="5"/>
          </p:nvPr>
        </p:nvSpPr>
        <p:spPr/>
        <p:txBody>
          <a:bodyPr/>
          <a:lstStyle/>
          <a:p>
            <a:fld id="{10A84F81-3B73-4B79-A4ED-5401DAC6886A}" type="slidenum">
              <a:rPr lang="en-US" smtClean="0"/>
              <a:t>11</a:t>
            </a:fld>
            <a:endParaRPr lang="en-US"/>
          </a:p>
        </p:txBody>
      </p:sp>
    </p:spTree>
    <p:extLst>
      <p:ext uri="{BB962C8B-B14F-4D97-AF65-F5344CB8AC3E}">
        <p14:creationId xmlns:p14="http://schemas.microsoft.com/office/powerpoint/2010/main" val="2939982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Sir William David Ross… intuition is listed 741 times in 641 pages…</a:t>
            </a:r>
          </a:p>
        </p:txBody>
      </p:sp>
      <p:sp>
        <p:nvSpPr>
          <p:cNvPr id="4" name="Slide Number Placeholder 3"/>
          <p:cNvSpPr>
            <a:spLocks noGrp="1"/>
          </p:cNvSpPr>
          <p:nvPr>
            <p:ph type="sldNum" sz="quarter" idx="5"/>
          </p:nvPr>
        </p:nvSpPr>
        <p:spPr/>
        <p:txBody>
          <a:bodyPr/>
          <a:lstStyle/>
          <a:p>
            <a:fld id="{10A84F81-3B73-4B79-A4ED-5401DAC6886A}" type="slidenum">
              <a:rPr lang="en-US" smtClean="0"/>
              <a:t>12</a:t>
            </a:fld>
            <a:endParaRPr lang="en-US"/>
          </a:p>
        </p:txBody>
      </p:sp>
    </p:spTree>
    <p:extLst>
      <p:ext uri="{BB962C8B-B14F-4D97-AF65-F5344CB8AC3E}">
        <p14:creationId xmlns:p14="http://schemas.microsoft.com/office/powerpoint/2010/main" val="2315254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 debugging</a:t>
            </a:r>
          </a:p>
        </p:txBody>
      </p:sp>
      <p:sp>
        <p:nvSpPr>
          <p:cNvPr id="4" name="Slide Number Placeholder 3"/>
          <p:cNvSpPr>
            <a:spLocks noGrp="1"/>
          </p:cNvSpPr>
          <p:nvPr>
            <p:ph type="sldNum" sz="quarter" idx="5"/>
          </p:nvPr>
        </p:nvSpPr>
        <p:spPr/>
        <p:txBody>
          <a:bodyPr/>
          <a:lstStyle/>
          <a:p>
            <a:fld id="{10A84F81-3B73-4B79-A4ED-5401DAC6886A}" type="slidenum">
              <a:rPr lang="en-US" smtClean="0"/>
              <a:t>14</a:t>
            </a:fld>
            <a:endParaRPr lang="en-US"/>
          </a:p>
        </p:txBody>
      </p:sp>
    </p:spTree>
    <p:extLst>
      <p:ext uri="{BB962C8B-B14F-4D97-AF65-F5344CB8AC3E}">
        <p14:creationId xmlns:p14="http://schemas.microsoft.com/office/powerpoint/2010/main" val="1366453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here is to make them look at the mathematical variations of the parameters, reasoning about possibilities.</a:t>
            </a:r>
          </a:p>
        </p:txBody>
      </p:sp>
      <p:sp>
        <p:nvSpPr>
          <p:cNvPr id="4" name="Slide Number Placeholder 3"/>
          <p:cNvSpPr>
            <a:spLocks noGrp="1"/>
          </p:cNvSpPr>
          <p:nvPr>
            <p:ph type="sldNum" sz="quarter" idx="5"/>
          </p:nvPr>
        </p:nvSpPr>
        <p:spPr/>
        <p:txBody>
          <a:bodyPr/>
          <a:lstStyle/>
          <a:p>
            <a:fld id="{10A84F81-3B73-4B79-A4ED-5401DAC6886A}" type="slidenum">
              <a:rPr lang="en-US" smtClean="0"/>
              <a:t>18</a:t>
            </a:fld>
            <a:endParaRPr lang="en-US"/>
          </a:p>
        </p:txBody>
      </p:sp>
    </p:spTree>
    <p:extLst>
      <p:ext uri="{BB962C8B-B14F-4D97-AF65-F5344CB8AC3E}">
        <p14:creationId xmlns:p14="http://schemas.microsoft.com/office/powerpoint/2010/main" val="3110509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7757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0099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056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51780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278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6238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26367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70754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1139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pic>
        <p:nvPicPr>
          <p:cNvPr id="9" name="Picture 8" descr="A white text on a black background&#10;&#10;Description automatically generated">
            <a:extLst>
              <a:ext uri="{FF2B5EF4-FFF2-40B4-BE49-F238E27FC236}">
                <a16:creationId xmlns:a16="http://schemas.microsoft.com/office/drawing/2014/main" id="{3310FA38-0288-5FFB-9212-4DAD2F2EC7BF}"/>
              </a:ext>
            </a:extLst>
          </p:cNvPr>
          <p:cNvPicPr>
            <a:picLocks noChangeAspect="1"/>
          </p:cNvPicPr>
          <p:nvPr userDrawn="1"/>
        </p:nvPicPr>
        <p:blipFill>
          <a:blip r:embed="rId2"/>
          <a:stretch>
            <a:fillRect/>
          </a:stretch>
        </p:blipFill>
        <p:spPr>
          <a:xfrm>
            <a:off x="10742612" y="6326982"/>
            <a:ext cx="1449388" cy="531018"/>
          </a:xfrm>
          <a:prstGeom prst="rect">
            <a:avLst/>
          </a:prstGeom>
        </p:spPr>
      </p:pic>
    </p:spTree>
    <p:extLst>
      <p:ext uri="{BB962C8B-B14F-4D97-AF65-F5344CB8AC3E}">
        <p14:creationId xmlns:p14="http://schemas.microsoft.com/office/powerpoint/2010/main" val="429488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5536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78946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6062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7283728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2007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31935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smtClean="0"/>
              <a:pPr/>
              <a:t>10/28/2023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3241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smtClean="0"/>
              <a:pPr/>
              <a:t>10/28/2023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9514351"/>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gutenberg.org/files/4280/4280-h/4280-h.ht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www.gutenberg.org/files/4280/4280-h/4280-h.ht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2.xml"/><Relationship Id="rId1" Type="http://schemas.openxmlformats.org/officeDocument/2006/relationships/video" Target="https://www.youtube.com/embed/cdPmFi9MII0?start=38&amp;feature=oembe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compiler-explorer.com/z/b39T8jasn"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compiler-explorer.com/z/r9e1oqvb1"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hyperlink" Target="https://compiler-explorer.com/z/asWxPdMdq"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hyperlink" Target="https://compiler-explorer.com/z/KGT5oWrjx"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hyperlink" Target="https://compiler-explorer.com/z/h5Wd8Ks1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hyperlink" Target="https://www.google.com/search?sca_esv=577644912&amp;q=instinctive&amp;si=ALGXSlY7Tk5u3AnUd39hr4eAN0grGIB1Gms3RM3ncaRAWGlzZF1NI66ySQkVS4O4J7DK-L5vggFda28UHV53LA_1o04nxZrU5RqOKdHeAsUMQQyNkPEMsDA%3D&amp;expnd=1" TargetMode="External"/><Relationship Id="rId2" Type="http://schemas.openxmlformats.org/officeDocument/2006/relationships/hyperlink" Target="https://www.google.com/search?sca_esv=577644912&amp;q=reasoning&amp;si=ALGXSlb6hSjuI-stkeAspHuNXR7xS_c_OsP02Gs9R9lPbOpBPhFNcWG9ifNPFo-rNaGCkFZ4vyXMP1uvz4bbXhfOk4el90EFuOR6SvS6V3NoSgY9HzOxghM%3D&amp;expnd=1"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hyperlink" Target="https://compiler-explorer.com/z/ejKTMrn95"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hyperlink" Target="https://compiler-explorer.com/z/ejKTMrn95"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odbolt.org/z/bv3joM15K"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hyperlink" Target="https://godbolt.org/z/cr97ffdoj"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odbolt.org/z/cr97ffdoj"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hyperlink" Target="https://godbolt.org/z/cr97ffdoj"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hyperlink" Target="https://godbolt.org/z/noazKrTPW"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gcc.gnu.org/onlinedocs/gcc/Warning-Options.html"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cpp-best-practices/"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godbolt.org/z/Ycbzx88Wz"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hyperlink" Target="https://godbolt.org/z/K45Y8j5eP"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3" Type="http://schemas.openxmlformats.org/officeDocument/2006/relationships/hyperlink" Target="https://godbolt.org/z/d91fM9o9j"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godbolt.org/z/8cbPaPhTd"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hyperlink" Target="https://godbolt.org/z/f5G89fn7n"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2" Type="http://schemas.openxmlformats.org/officeDocument/2006/relationships/hyperlink" Target="https://docs.microsoft.com/en-us/cpp/build/reference/permissive-standards-conformance"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compiler-explorer.com/z/4KzbEhMK3" TargetMode="External"/><Relationship Id="rId2" Type="http://schemas.openxmlformats.org/officeDocument/2006/relationships/hyperlink" Target="https://compiler-explorer.com/z/MxPxo4cbG"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youtu.be/19Sr8XhN0B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hyperlink" Target="https://github.com/plasma-umass/cwhy" TargetMode="External"/></Relationships>
</file>

<file path=ppt/slides/_rels/slide78.xml.rels><?xml version="1.0" encoding="UTF-8" standalone="yes"?>
<Relationships xmlns="http://schemas.openxmlformats.org/package/2006/relationships"><Relationship Id="rId2" Type="http://schemas.openxmlformats.org/officeDocument/2006/relationships/hyperlink" Target="mailto:kevin.carpenter@live.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File:Henry_Noble_Day.jp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49AC0-897B-70FD-EE26-117E494E49F7}"/>
              </a:ext>
            </a:extLst>
          </p:cNvPr>
          <p:cNvSpPr>
            <a:spLocks noGrp="1"/>
          </p:cNvSpPr>
          <p:nvPr>
            <p:ph type="ctrTitle"/>
          </p:nvPr>
        </p:nvSpPr>
        <p:spPr/>
        <p:txBody>
          <a:bodyPr/>
          <a:lstStyle/>
          <a:p>
            <a:r>
              <a:rPr lang="en-US" dirty="0"/>
              <a:t>Tooling intuition</a:t>
            </a:r>
          </a:p>
        </p:txBody>
      </p:sp>
      <p:sp>
        <p:nvSpPr>
          <p:cNvPr id="3" name="Subtitle 2">
            <a:extLst>
              <a:ext uri="{FF2B5EF4-FFF2-40B4-BE49-F238E27FC236}">
                <a16:creationId xmlns:a16="http://schemas.microsoft.com/office/drawing/2014/main" id="{57620087-520D-6F6B-D8B6-9644AA9CDE41}"/>
              </a:ext>
            </a:extLst>
          </p:cNvPr>
          <p:cNvSpPr>
            <a:spLocks noGrp="1"/>
          </p:cNvSpPr>
          <p:nvPr>
            <p:ph type="subTitle" idx="1"/>
          </p:nvPr>
        </p:nvSpPr>
        <p:spPr/>
        <p:txBody>
          <a:bodyPr/>
          <a:lstStyle/>
          <a:p>
            <a:r>
              <a:rPr lang="en-US" dirty="0"/>
              <a:t>Back 2 basics</a:t>
            </a:r>
          </a:p>
        </p:txBody>
      </p:sp>
    </p:spTree>
    <p:extLst>
      <p:ext uri="{BB962C8B-B14F-4D97-AF65-F5344CB8AC3E}">
        <p14:creationId xmlns:p14="http://schemas.microsoft.com/office/powerpoint/2010/main" val="3775119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5908-6DFE-8B72-E3EA-9C5CD69F54C7}"/>
              </a:ext>
            </a:extLst>
          </p:cNvPr>
          <p:cNvSpPr>
            <a:spLocks noGrp="1"/>
          </p:cNvSpPr>
          <p:nvPr>
            <p:ph type="title"/>
          </p:nvPr>
        </p:nvSpPr>
        <p:spPr>
          <a:xfrm>
            <a:off x="1141413" y="609600"/>
            <a:ext cx="9905998" cy="1260764"/>
          </a:xfrm>
        </p:spPr>
        <p:txBody>
          <a:bodyPr/>
          <a:lstStyle/>
          <a:p>
            <a:r>
              <a:rPr lang="en-US" dirty="0"/>
              <a:t>William david ross (1877 – 1971)</a:t>
            </a:r>
          </a:p>
        </p:txBody>
      </p:sp>
      <p:sp>
        <p:nvSpPr>
          <p:cNvPr id="3" name="Content Placeholder 2">
            <a:extLst>
              <a:ext uri="{FF2B5EF4-FFF2-40B4-BE49-F238E27FC236}">
                <a16:creationId xmlns:a16="http://schemas.microsoft.com/office/drawing/2014/main" id="{82733464-76EB-7100-27E7-F3272B9FF98F}"/>
              </a:ext>
            </a:extLst>
          </p:cNvPr>
          <p:cNvSpPr>
            <a:spLocks noGrp="1"/>
          </p:cNvSpPr>
          <p:nvPr>
            <p:ph idx="1"/>
          </p:nvPr>
        </p:nvSpPr>
        <p:spPr>
          <a:xfrm>
            <a:off x="3959224" y="2220626"/>
            <a:ext cx="7088187" cy="3062771"/>
          </a:xfrm>
        </p:spPr>
        <p:txBody>
          <a:bodyPr anchor="t" anchorCtr="0">
            <a:noAutofit/>
          </a:bodyPr>
          <a:lstStyle/>
          <a:p>
            <a:pPr marL="0" indent="0">
              <a:buNone/>
            </a:pPr>
            <a:r>
              <a:rPr lang="en-US" dirty="0">
                <a:effectLst/>
              </a:rPr>
              <a:t>Father of Intuitionism.</a:t>
            </a:r>
          </a:p>
          <a:p>
            <a:pPr marL="0" indent="0">
              <a:buNone/>
            </a:pPr>
            <a:r>
              <a:rPr lang="en-US" dirty="0">
                <a:effectLst/>
              </a:rPr>
              <a:t>Intuitionism is the epistemological view that some moral truths can be known without logical inference or systematic thought; such truths, it is argued, can be known </a:t>
            </a:r>
            <a:r>
              <a:rPr lang="en-US" i="1" dirty="0">
                <a:effectLst/>
              </a:rPr>
              <a:t>directly </a:t>
            </a:r>
            <a:r>
              <a:rPr lang="en-US" dirty="0">
                <a:effectLst/>
              </a:rPr>
              <a:t>either through a “moral sense” (the empiricist view) or by means of non-empirical a priori knowledge (the rationalist view).</a:t>
            </a:r>
            <a:endParaRPr lang="en-US" dirty="0">
              <a:solidFill>
                <a:schemeClr val="tx2"/>
              </a:solidFill>
              <a:effectLst/>
              <a:latin typeface="PT Serif" panose="020A0603040505020204" pitchFamily="18" charset="0"/>
            </a:endParaRPr>
          </a:p>
        </p:txBody>
      </p:sp>
      <p:sp>
        <p:nvSpPr>
          <p:cNvPr id="4" name="TextBox 3">
            <a:extLst>
              <a:ext uri="{FF2B5EF4-FFF2-40B4-BE49-F238E27FC236}">
                <a16:creationId xmlns:a16="http://schemas.microsoft.com/office/drawing/2014/main" id="{22AA8963-5EDF-CFBE-76FD-5C8EB6536891}"/>
              </a:ext>
            </a:extLst>
          </p:cNvPr>
          <p:cNvSpPr txBox="1"/>
          <p:nvPr/>
        </p:nvSpPr>
        <p:spPr>
          <a:xfrm>
            <a:off x="1141413" y="5421869"/>
            <a:ext cx="7010128" cy="369332"/>
          </a:xfrm>
          <a:prstGeom prst="rect">
            <a:avLst/>
          </a:prstGeom>
          <a:noFill/>
        </p:spPr>
        <p:txBody>
          <a:bodyPr wrap="square" rtlCol="0" anchor="b" anchorCtr="0">
            <a:spAutoFit/>
          </a:bodyPr>
          <a:lstStyle/>
          <a:p>
            <a:pPr algn="l"/>
            <a:r>
              <a:rPr lang="en-US" b="1" i="1" u="none" strike="noStrike" cap="all" dirty="0">
                <a:solidFill>
                  <a:schemeClr val="accent1"/>
                </a:solidFill>
                <a:effectLst/>
                <a:latin typeface="roboto" pitchFamily="2" charset="0"/>
              </a:rPr>
              <a:t>SCIENCE •</a:t>
            </a:r>
            <a:r>
              <a:rPr lang="en-US" cap="all" dirty="0">
                <a:solidFill>
                  <a:srgbClr val="757575"/>
                </a:solidFill>
                <a:latin typeface="roboto" pitchFamily="2" charset="0"/>
              </a:rPr>
              <a:t> </a:t>
            </a:r>
            <a:r>
              <a:rPr lang="en-US" b="0" i="0" u="none" strike="noStrike" dirty="0">
                <a:solidFill>
                  <a:srgbClr val="757575"/>
                </a:solidFill>
                <a:effectLst/>
                <a:latin typeface="roboto" pitchFamily="2" charset="0"/>
              </a:rPr>
              <a:t>5 May 1967 </a:t>
            </a:r>
            <a:r>
              <a:rPr lang="en-US" b="1" i="1" u="none" strike="noStrike" cap="all" dirty="0">
                <a:solidFill>
                  <a:schemeClr val="accent1"/>
                </a:solidFill>
                <a:effectLst/>
                <a:latin typeface="roboto" pitchFamily="2" charset="0"/>
              </a:rPr>
              <a:t>•</a:t>
            </a:r>
            <a:r>
              <a:rPr lang="en-US" cap="all" dirty="0">
                <a:solidFill>
                  <a:srgbClr val="757575"/>
                </a:solidFill>
                <a:latin typeface="roboto" pitchFamily="2" charset="0"/>
              </a:rPr>
              <a:t>  </a:t>
            </a:r>
            <a:r>
              <a:rPr lang="en-US" b="0" i="0" u="none" strike="noStrike" dirty="0">
                <a:solidFill>
                  <a:srgbClr val="757575"/>
                </a:solidFill>
                <a:effectLst/>
                <a:latin typeface="roboto" pitchFamily="2" charset="0"/>
              </a:rPr>
              <a:t>Vol 156, Issue 3775 </a:t>
            </a:r>
            <a:r>
              <a:rPr lang="en-US" b="1" i="1" u="none" strike="noStrike" cap="all" dirty="0">
                <a:solidFill>
                  <a:schemeClr val="accent1"/>
                </a:solidFill>
                <a:effectLst/>
                <a:latin typeface="roboto" pitchFamily="2" charset="0"/>
              </a:rPr>
              <a:t>•</a:t>
            </a:r>
            <a:r>
              <a:rPr lang="en-US" cap="all" dirty="0">
                <a:solidFill>
                  <a:srgbClr val="757575"/>
                </a:solidFill>
                <a:latin typeface="roboto" pitchFamily="2" charset="0"/>
              </a:rPr>
              <a:t>  </a:t>
            </a:r>
            <a:r>
              <a:rPr lang="en-US" b="0" i="0" u="none" strike="noStrike" dirty="0">
                <a:solidFill>
                  <a:srgbClr val="757575"/>
                </a:solidFill>
                <a:effectLst/>
                <a:latin typeface="roboto" pitchFamily="2" charset="0"/>
              </a:rPr>
              <a:t>pp. 605-610</a:t>
            </a:r>
          </a:p>
        </p:txBody>
      </p:sp>
      <p:pic>
        <p:nvPicPr>
          <p:cNvPr id="6" name="Picture 5">
            <a:extLst>
              <a:ext uri="{FF2B5EF4-FFF2-40B4-BE49-F238E27FC236}">
                <a16:creationId xmlns:a16="http://schemas.microsoft.com/office/drawing/2014/main" id="{03E47144-B0AB-3360-29E1-9CD6B7C3B05C}"/>
              </a:ext>
            </a:extLst>
          </p:cNvPr>
          <p:cNvPicPr>
            <a:picLocks noChangeAspect="1"/>
          </p:cNvPicPr>
          <p:nvPr/>
        </p:nvPicPr>
        <p:blipFill>
          <a:blip r:embed="rId3"/>
          <a:stretch>
            <a:fillRect/>
          </a:stretch>
        </p:blipFill>
        <p:spPr>
          <a:xfrm>
            <a:off x="1141413" y="2217366"/>
            <a:ext cx="2286000" cy="2857500"/>
          </a:xfrm>
          <a:prstGeom prst="rect">
            <a:avLst/>
          </a:prstGeom>
        </p:spPr>
      </p:pic>
    </p:spTree>
    <p:extLst>
      <p:ext uri="{BB962C8B-B14F-4D97-AF65-F5344CB8AC3E}">
        <p14:creationId xmlns:p14="http://schemas.microsoft.com/office/powerpoint/2010/main" val="2707563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5908-6DFE-8B72-E3EA-9C5CD69F54C7}"/>
              </a:ext>
            </a:extLst>
          </p:cNvPr>
          <p:cNvSpPr>
            <a:spLocks noGrp="1"/>
          </p:cNvSpPr>
          <p:nvPr>
            <p:ph type="title"/>
          </p:nvPr>
        </p:nvSpPr>
        <p:spPr>
          <a:xfrm>
            <a:off x="1141413" y="609600"/>
            <a:ext cx="9905998" cy="1260764"/>
          </a:xfrm>
        </p:spPr>
        <p:txBody>
          <a:bodyPr/>
          <a:lstStyle/>
          <a:p>
            <a:r>
              <a:rPr lang="en-US" dirty="0"/>
              <a:t>Immanuel Kant (1724 – 1804)</a:t>
            </a:r>
          </a:p>
        </p:txBody>
      </p:sp>
      <p:sp>
        <p:nvSpPr>
          <p:cNvPr id="3" name="Content Placeholder 2">
            <a:extLst>
              <a:ext uri="{FF2B5EF4-FFF2-40B4-BE49-F238E27FC236}">
                <a16:creationId xmlns:a16="http://schemas.microsoft.com/office/drawing/2014/main" id="{82733464-76EB-7100-27E7-F3272B9FF98F}"/>
              </a:ext>
            </a:extLst>
          </p:cNvPr>
          <p:cNvSpPr>
            <a:spLocks noGrp="1"/>
          </p:cNvSpPr>
          <p:nvPr>
            <p:ph idx="1"/>
          </p:nvPr>
        </p:nvSpPr>
        <p:spPr>
          <a:xfrm>
            <a:off x="1141413" y="1724890"/>
            <a:ext cx="7088187" cy="3062771"/>
          </a:xfrm>
        </p:spPr>
        <p:txBody>
          <a:bodyPr anchor="t" anchorCtr="0">
            <a:normAutofit lnSpcReduction="10000"/>
          </a:bodyPr>
          <a:lstStyle/>
          <a:p>
            <a:pPr marL="0" indent="0">
              <a:buNone/>
            </a:pPr>
            <a:r>
              <a:rPr lang="en-US" dirty="0">
                <a:effectLst/>
              </a:rPr>
              <a:t>The mere form of intuition, without substance, is in itself no object, but the merely formal condition of an object (as phenomenon), as pure space and pure time. These are certainly something, as forms of intuition, but are not themselves objects which are intuited (</a:t>
            </a:r>
            <a:r>
              <a:rPr lang="en-US" dirty="0" err="1">
                <a:effectLst/>
              </a:rPr>
              <a:t>ens</a:t>
            </a:r>
            <a:r>
              <a:rPr lang="en-US" dirty="0">
                <a:effectLst/>
              </a:rPr>
              <a:t> </a:t>
            </a:r>
            <a:r>
              <a:rPr lang="en-US" dirty="0" err="1">
                <a:effectLst/>
              </a:rPr>
              <a:t>imaginarium</a:t>
            </a:r>
            <a:r>
              <a:rPr lang="en-US" dirty="0">
                <a:effectLst/>
              </a:rPr>
              <a:t>).</a:t>
            </a:r>
          </a:p>
          <a:p>
            <a:pPr marL="0" indent="0">
              <a:buNone/>
            </a:pPr>
            <a:r>
              <a:rPr lang="en-US" dirty="0">
                <a:effectLst/>
              </a:rPr>
              <a:t>Thoughts without content are void; intuitions without conceptions, blind.</a:t>
            </a:r>
            <a:endParaRPr lang="en-US" sz="2100" dirty="0">
              <a:solidFill>
                <a:schemeClr val="tx2"/>
              </a:solidFill>
              <a:effectLst/>
              <a:latin typeface="PT Serif" panose="020F0502020204030204" pitchFamily="18" charset="0"/>
            </a:endParaRPr>
          </a:p>
          <a:p>
            <a:pPr marL="0" indent="0">
              <a:buNone/>
            </a:pPr>
            <a:r>
              <a:rPr lang="en-US" dirty="0">
                <a:effectLst/>
              </a:rPr>
              <a:t>Rules for Happiness: something to do, someone to love, something to hope for.</a:t>
            </a:r>
            <a:endParaRPr lang="en-US" sz="2100" dirty="0">
              <a:solidFill>
                <a:schemeClr val="tx2"/>
              </a:solidFill>
              <a:effectLst/>
              <a:latin typeface="PT Serif" panose="020F0502020204030204" pitchFamily="18" charset="0"/>
            </a:endParaRPr>
          </a:p>
        </p:txBody>
      </p:sp>
      <p:sp>
        <p:nvSpPr>
          <p:cNvPr id="4" name="TextBox 3">
            <a:extLst>
              <a:ext uri="{FF2B5EF4-FFF2-40B4-BE49-F238E27FC236}">
                <a16:creationId xmlns:a16="http://schemas.microsoft.com/office/drawing/2014/main" id="{22AA8963-5EDF-CFBE-76FD-5C8EB6536891}"/>
              </a:ext>
            </a:extLst>
          </p:cNvPr>
          <p:cNvSpPr txBox="1"/>
          <p:nvPr/>
        </p:nvSpPr>
        <p:spPr>
          <a:xfrm>
            <a:off x="1141413" y="5421869"/>
            <a:ext cx="7010128" cy="369332"/>
          </a:xfrm>
          <a:prstGeom prst="rect">
            <a:avLst/>
          </a:prstGeom>
          <a:noFill/>
        </p:spPr>
        <p:txBody>
          <a:bodyPr wrap="square" rtlCol="0" anchor="b" anchorCtr="0">
            <a:spAutoFit/>
          </a:bodyPr>
          <a:lstStyle/>
          <a:p>
            <a:pPr algn="l"/>
            <a:r>
              <a:rPr lang="en-US" b="1" i="1" u="none" strike="noStrike" cap="all" dirty="0">
                <a:solidFill>
                  <a:schemeClr val="accent1"/>
                </a:solidFill>
                <a:effectLst/>
                <a:latin typeface="roboto" pitchFamily="2" charset="0"/>
                <a:hlinkClick r:id="rId3"/>
              </a:rPr>
              <a:t>The critique of pure reason </a:t>
            </a:r>
            <a:r>
              <a:rPr lang="en-US" b="1" i="1" u="none" strike="noStrike" cap="all" dirty="0">
                <a:solidFill>
                  <a:schemeClr val="accent1"/>
                </a:solidFill>
                <a:effectLst/>
                <a:latin typeface="roboto" pitchFamily="2" charset="0"/>
              </a:rPr>
              <a:t>•</a:t>
            </a:r>
            <a:r>
              <a:rPr lang="en-US" cap="all" dirty="0">
                <a:solidFill>
                  <a:srgbClr val="757575"/>
                </a:solidFill>
                <a:latin typeface="roboto" pitchFamily="2" charset="0"/>
              </a:rPr>
              <a:t> </a:t>
            </a:r>
            <a:r>
              <a:rPr lang="en-US" b="0" i="0" u="none" strike="noStrike" dirty="0">
                <a:solidFill>
                  <a:srgbClr val="757575"/>
                </a:solidFill>
                <a:effectLst/>
                <a:latin typeface="roboto" pitchFamily="2" charset="0"/>
              </a:rPr>
              <a:t>1787</a:t>
            </a:r>
            <a:r>
              <a:rPr lang="en-US" b="1" i="1" u="none" strike="noStrike" cap="all" dirty="0">
                <a:solidFill>
                  <a:schemeClr val="accent1"/>
                </a:solidFill>
                <a:effectLst/>
                <a:latin typeface="roboto" pitchFamily="2" charset="0"/>
              </a:rPr>
              <a:t>•</a:t>
            </a:r>
            <a:r>
              <a:rPr lang="en-US" cap="all" dirty="0">
                <a:solidFill>
                  <a:srgbClr val="757575"/>
                </a:solidFill>
                <a:latin typeface="roboto" pitchFamily="2" charset="0"/>
              </a:rPr>
              <a:t>  </a:t>
            </a:r>
            <a:r>
              <a:rPr lang="en-US" b="0" i="0" u="none" strike="noStrike" dirty="0">
                <a:solidFill>
                  <a:srgbClr val="757575"/>
                </a:solidFill>
                <a:effectLst/>
                <a:latin typeface="roboto" pitchFamily="2" charset="0"/>
              </a:rPr>
              <a:t>Second Edition</a:t>
            </a:r>
          </a:p>
        </p:txBody>
      </p:sp>
      <p:pic>
        <p:nvPicPr>
          <p:cNvPr id="5" name="Picture 4">
            <a:extLst>
              <a:ext uri="{FF2B5EF4-FFF2-40B4-BE49-F238E27FC236}">
                <a16:creationId xmlns:a16="http://schemas.microsoft.com/office/drawing/2014/main" id="{9C2A73F4-8DC2-9E7B-741F-1F45ECDD6447}"/>
              </a:ext>
            </a:extLst>
          </p:cNvPr>
          <p:cNvPicPr>
            <a:picLocks noChangeAspect="1"/>
          </p:cNvPicPr>
          <p:nvPr/>
        </p:nvPicPr>
        <p:blipFill>
          <a:blip r:embed="rId4"/>
          <a:stretch>
            <a:fillRect/>
          </a:stretch>
        </p:blipFill>
        <p:spPr>
          <a:xfrm>
            <a:off x="8427027" y="1724890"/>
            <a:ext cx="2620384" cy="3418410"/>
          </a:xfrm>
          <a:prstGeom prst="rect">
            <a:avLst/>
          </a:prstGeom>
        </p:spPr>
      </p:pic>
    </p:spTree>
    <p:extLst>
      <p:ext uri="{BB962C8B-B14F-4D97-AF65-F5344CB8AC3E}">
        <p14:creationId xmlns:p14="http://schemas.microsoft.com/office/powerpoint/2010/main" val="194162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iterate type="wd">
                                    <p:tmPct val="7000"/>
                                  </p:iterate>
                                  <p:childTnLst>
                                    <p:animClr clrSpc="rgb" dir="cw">
                                      <p:cBhvr override="childStyle">
                                        <p:cTn id="6" dur="2000" fill="hold"/>
                                        <p:tgtEl>
                                          <p:spTgt spid="3">
                                            <p:txEl>
                                              <p:pRg st="2" end="2"/>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5908-6DFE-8B72-E3EA-9C5CD69F54C7}"/>
              </a:ext>
            </a:extLst>
          </p:cNvPr>
          <p:cNvSpPr>
            <a:spLocks noGrp="1"/>
          </p:cNvSpPr>
          <p:nvPr>
            <p:ph type="title"/>
          </p:nvPr>
        </p:nvSpPr>
        <p:spPr>
          <a:xfrm>
            <a:off x="1141413" y="609600"/>
            <a:ext cx="9905998" cy="1260764"/>
          </a:xfrm>
        </p:spPr>
        <p:txBody>
          <a:bodyPr/>
          <a:lstStyle/>
          <a:p>
            <a:r>
              <a:rPr lang="en-US" dirty="0"/>
              <a:t>Immanuel Kant (1724 – 1804)</a:t>
            </a:r>
          </a:p>
        </p:txBody>
      </p:sp>
      <p:sp>
        <p:nvSpPr>
          <p:cNvPr id="3" name="Content Placeholder 2">
            <a:extLst>
              <a:ext uri="{FF2B5EF4-FFF2-40B4-BE49-F238E27FC236}">
                <a16:creationId xmlns:a16="http://schemas.microsoft.com/office/drawing/2014/main" id="{82733464-76EB-7100-27E7-F3272B9FF98F}"/>
              </a:ext>
            </a:extLst>
          </p:cNvPr>
          <p:cNvSpPr>
            <a:spLocks noGrp="1"/>
          </p:cNvSpPr>
          <p:nvPr>
            <p:ph idx="1"/>
          </p:nvPr>
        </p:nvSpPr>
        <p:spPr>
          <a:xfrm>
            <a:off x="1141413" y="1724890"/>
            <a:ext cx="7088187" cy="3062771"/>
          </a:xfrm>
        </p:spPr>
        <p:txBody>
          <a:bodyPr anchor="t" anchorCtr="0">
            <a:noAutofit/>
          </a:bodyPr>
          <a:lstStyle/>
          <a:p>
            <a:pPr marL="0" indent="0">
              <a:buNone/>
            </a:pPr>
            <a:r>
              <a:rPr lang="en-US" dirty="0">
                <a:effectLst/>
              </a:rPr>
              <a:t>The mere form of intuition, without substance, is in itself no object, but the merely formal condition of an object (as phenomenon), as pure space and pure time. </a:t>
            </a:r>
          </a:p>
          <a:p>
            <a:pPr marL="0" indent="0">
              <a:buNone/>
            </a:pPr>
            <a:r>
              <a:rPr lang="en-US" dirty="0">
                <a:effectLst/>
              </a:rPr>
              <a:t>Thoughts without content are void; intuitions without conceptions, blind.</a:t>
            </a:r>
            <a:endParaRPr lang="en-US" dirty="0">
              <a:solidFill>
                <a:schemeClr val="tx2"/>
              </a:solidFill>
              <a:effectLst/>
            </a:endParaRPr>
          </a:p>
          <a:p>
            <a:pPr marL="0" indent="0">
              <a:buNone/>
            </a:pPr>
            <a:r>
              <a:rPr lang="en-US" dirty="0">
                <a:effectLst/>
              </a:rPr>
              <a:t>Rules for Happiness: something to do, someone to love, something to hope for.</a:t>
            </a:r>
            <a:endParaRPr lang="en-US" dirty="0">
              <a:solidFill>
                <a:schemeClr val="tx2"/>
              </a:solidFill>
              <a:effectLst/>
            </a:endParaRPr>
          </a:p>
        </p:txBody>
      </p:sp>
      <p:sp>
        <p:nvSpPr>
          <p:cNvPr id="4" name="TextBox 3">
            <a:extLst>
              <a:ext uri="{FF2B5EF4-FFF2-40B4-BE49-F238E27FC236}">
                <a16:creationId xmlns:a16="http://schemas.microsoft.com/office/drawing/2014/main" id="{22AA8963-5EDF-CFBE-76FD-5C8EB6536891}"/>
              </a:ext>
            </a:extLst>
          </p:cNvPr>
          <p:cNvSpPr txBox="1"/>
          <p:nvPr/>
        </p:nvSpPr>
        <p:spPr>
          <a:xfrm>
            <a:off x="1141413" y="5421869"/>
            <a:ext cx="7010128" cy="369332"/>
          </a:xfrm>
          <a:prstGeom prst="rect">
            <a:avLst/>
          </a:prstGeom>
          <a:noFill/>
        </p:spPr>
        <p:txBody>
          <a:bodyPr wrap="square" rtlCol="0" anchor="b" anchorCtr="0">
            <a:spAutoFit/>
          </a:bodyPr>
          <a:lstStyle/>
          <a:p>
            <a:pPr algn="l"/>
            <a:r>
              <a:rPr lang="en-US" b="1" i="1" u="none" strike="noStrike" cap="all" dirty="0">
                <a:solidFill>
                  <a:schemeClr val="accent1"/>
                </a:solidFill>
                <a:effectLst/>
                <a:latin typeface="roboto" pitchFamily="2" charset="0"/>
                <a:hlinkClick r:id="rId3"/>
              </a:rPr>
              <a:t>The critique of pure reason </a:t>
            </a:r>
            <a:r>
              <a:rPr lang="en-US" b="1" i="1" u="none" strike="noStrike" cap="all" dirty="0">
                <a:solidFill>
                  <a:schemeClr val="accent1"/>
                </a:solidFill>
                <a:effectLst/>
                <a:latin typeface="roboto" pitchFamily="2" charset="0"/>
              </a:rPr>
              <a:t>•</a:t>
            </a:r>
            <a:r>
              <a:rPr lang="en-US" cap="all" dirty="0">
                <a:solidFill>
                  <a:srgbClr val="757575"/>
                </a:solidFill>
                <a:latin typeface="roboto" pitchFamily="2" charset="0"/>
              </a:rPr>
              <a:t> </a:t>
            </a:r>
            <a:r>
              <a:rPr lang="en-US" b="0" i="0" u="none" strike="noStrike" dirty="0">
                <a:solidFill>
                  <a:srgbClr val="757575"/>
                </a:solidFill>
                <a:effectLst/>
                <a:latin typeface="roboto" pitchFamily="2" charset="0"/>
              </a:rPr>
              <a:t>1787</a:t>
            </a:r>
            <a:r>
              <a:rPr lang="en-US" b="1" i="1" u="none" strike="noStrike" cap="all" dirty="0">
                <a:solidFill>
                  <a:schemeClr val="accent1"/>
                </a:solidFill>
                <a:effectLst/>
                <a:latin typeface="roboto" pitchFamily="2" charset="0"/>
              </a:rPr>
              <a:t>•</a:t>
            </a:r>
            <a:r>
              <a:rPr lang="en-US" cap="all" dirty="0">
                <a:solidFill>
                  <a:srgbClr val="757575"/>
                </a:solidFill>
                <a:latin typeface="roboto" pitchFamily="2" charset="0"/>
              </a:rPr>
              <a:t>  </a:t>
            </a:r>
            <a:r>
              <a:rPr lang="en-US" b="0" i="0" u="none" strike="noStrike" dirty="0">
                <a:solidFill>
                  <a:srgbClr val="757575"/>
                </a:solidFill>
                <a:effectLst/>
                <a:latin typeface="roboto" pitchFamily="2" charset="0"/>
              </a:rPr>
              <a:t>Second Edition</a:t>
            </a:r>
          </a:p>
        </p:txBody>
      </p:sp>
      <p:pic>
        <p:nvPicPr>
          <p:cNvPr id="5" name="Picture 4">
            <a:extLst>
              <a:ext uri="{FF2B5EF4-FFF2-40B4-BE49-F238E27FC236}">
                <a16:creationId xmlns:a16="http://schemas.microsoft.com/office/drawing/2014/main" id="{9C2A73F4-8DC2-9E7B-741F-1F45ECDD6447}"/>
              </a:ext>
            </a:extLst>
          </p:cNvPr>
          <p:cNvPicPr>
            <a:picLocks noChangeAspect="1"/>
          </p:cNvPicPr>
          <p:nvPr/>
        </p:nvPicPr>
        <p:blipFill>
          <a:blip r:embed="rId4"/>
          <a:stretch>
            <a:fillRect/>
          </a:stretch>
        </p:blipFill>
        <p:spPr>
          <a:xfrm>
            <a:off x="8427027" y="1724890"/>
            <a:ext cx="2620384" cy="3418410"/>
          </a:xfrm>
          <a:prstGeom prst="rect">
            <a:avLst/>
          </a:prstGeom>
        </p:spPr>
      </p:pic>
    </p:spTree>
    <p:extLst>
      <p:ext uri="{BB962C8B-B14F-4D97-AF65-F5344CB8AC3E}">
        <p14:creationId xmlns:p14="http://schemas.microsoft.com/office/powerpoint/2010/main" val="295390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06E09-3B1C-D89C-4B84-DE1F733B71E0}"/>
              </a:ext>
            </a:extLst>
          </p:cNvPr>
          <p:cNvSpPr>
            <a:spLocks noGrp="1"/>
          </p:cNvSpPr>
          <p:nvPr>
            <p:ph type="title"/>
          </p:nvPr>
        </p:nvSpPr>
        <p:spPr>
          <a:xfrm>
            <a:off x="1141413" y="609600"/>
            <a:ext cx="9905998" cy="1022819"/>
          </a:xfrm>
        </p:spPr>
        <p:txBody>
          <a:bodyPr>
            <a:normAutofit fontScale="90000"/>
          </a:bodyPr>
          <a:lstStyle/>
          <a:p>
            <a:pPr fontAlgn="t"/>
            <a:r>
              <a:rPr lang="en-US" b="0" i="0" u="none" strike="noStrike" dirty="0">
                <a:effectLst/>
                <a:latin typeface="Google Sans"/>
              </a:rPr>
              <a:t>in·tu·i·tion</a:t>
            </a:r>
            <a:br>
              <a:rPr lang="en-US" b="0" i="0" u="none" strike="noStrike" dirty="0">
                <a:effectLst/>
                <a:latin typeface="Google Sans"/>
              </a:rPr>
            </a:br>
            <a:r>
              <a:rPr lang="en-US" b="0" i="0" u="none" strike="noStrike" dirty="0">
                <a:effectLst/>
                <a:latin typeface="arial" panose="020B0604020202020204" pitchFamily="34" charset="0"/>
              </a:rPr>
              <a:t>/ˌinto͞oˈiSH(ə)n,ˌintəˈwiSH(ə)n/</a:t>
            </a:r>
            <a:endParaRPr lang="en-US" dirty="0"/>
          </a:p>
        </p:txBody>
      </p:sp>
      <p:pic>
        <p:nvPicPr>
          <p:cNvPr id="5" name="Content Placeholder 4">
            <a:extLst>
              <a:ext uri="{FF2B5EF4-FFF2-40B4-BE49-F238E27FC236}">
                <a16:creationId xmlns:a16="http://schemas.microsoft.com/office/drawing/2014/main" id="{424EC234-4CCA-F3CE-9770-B267F3CBE1DD}"/>
              </a:ext>
            </a:extLst>
          </p:cNvPr>
          <p:cNvPicPr>
            <a:picLocks noGrp="1" noChangeAspect="1"/>
          </p:cNvPicPr>
          <p:nvPr>
            <p:ph idx="1"/>
          </p:nvPr>
        </p:nvPicPr>
        <p:blipFill>
          <a:blip r:embed="rId2"/>
          <a:stretch>
            <a:fillRect/>
          </a:stretch>
        </p:blipFill>
        <p:spPr>
          <a:xfrm>
            <a:off x="1478950" y="1699905"/>
            <a:ext cx="9234100" cy="4548495"/>
          </a:xfrm>
        </p:spPr>
      </p:pic>
      <p:cxnSp>
        <p:nvCxnSpPr>
          <p:cNvPr id="7" name="Straight Arrow Connector 6">
            <a:extLst>
              <a:ext uri="{FF2B5EF4-FFF2-40B4-BE49-F238E27FC236}">
                <a16:creationId xmlns:a16="http://schemas.microsoft.com/office/drawing/2014/main" id="{FAEAC131-03FF-5440-D137-98BE471A889E}"/>
              </a:ext>
            </a:extLst>
          </p:cNvPr>
          <p:cNvCxnSpPr/>
          <p:nvPr/>
        </p:nvCxnSpPr>
        <p:spPr>
          <a:xfrm>
            <a:off x="4492107" y="4241134"/>
            <a:ext cx="371192" cy="561314"/>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CDF64530-B499-0963-558C-957AC6ACE595}"/>
              </a:ext>
            </a:extLst>
          </p:cNvPr>
          <p:cNvSpPr txBox="1"/>
          <p:nvPr/>
        </p:nvSpPr>
        <p:spPr>
          <a:xfrm>
            <a:off x="3949671" y="3871802"/>
            <a:ext cx="755335" cy="400110"/>
          </a:xfrm>
          <a:prstGeom prst="rect">
            <a:avLst/>
          </a:prstGeom>
          <a:noFill/>
        </p:spPr>
        <p:txBody>
          <a:bodyPr wrap="none" rtlCol="0">
            <a:spAutoFit/>
          </a:bodyPr>
          <a:lstStyle/>
          <a:p>
            <a:r>
              <a:rPr lang="en-US" sz="2000" b="1" dirty="0">
                <a:solidFill>
                  <a:schemeClr val="accent1"/>
                </a:solidFill>
              </a:rPr>
              <a:t>1877</a:t>
            </a:r>
          </a:p>
        </p:txBody>
      </p:sp>
      <p:cxnSp>
        <p:nvCxnSpPr>
          <p:cNvPr id="14" name="Straight Arrow Connector 13">
            <a:extLst>
              <a:ext uri="{FF2B5EF4-FFF2-40B4-BE49-F238E27FC236}">
                <a16:creationId xmlns:a16="http://schemas.microsoft.com/office/drawing/2014/main" id="{313F2648-A09D-74AE-CA37-9BC424B6439E}"/>
              </a:ext>
            </a:extLst>
          </p:cNvPr>
          <p:cNvCxnSpPr/>
          <p:nvPr/>
        </p:nvCxnSpPr>
        <p:spPr>
          <a:xfrm>
            <a:off x="7824002" y="4121930"/>
            <a:ext cx="371192" cy="561314"/>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A122DA65-D2B8-5AD6-3148-BB098007A8A9}"/>
              </a:ext>
            </a:extLst>
          </p:cNvPr>
          <p:cNvSpPr txBox="1"/>
          <p:nvPr/>
        </p:nvSpPr>
        <p:spPr>
          <a:xfrm>
            <a:off x="7281566" y="3752598"/>
            <a:ext cx="755335" cy="400110"/>
          </a:xfrm>
          <a:prstGeom prst="rect">
            <a:avLst/>
          </a:prstGeom>
          <a:noFill/>
        </p:spPr>
        <p:txBody>
          <a:bodyPr wrap="none" rtlCol="0">
            <a:spAutoFit/>
          </a:bodyPr>
          <a:lstStyle/>
          <a:p>
            <a:r>
              <a:rPr lang="en-US" sz="2000" b="1" dirty="0">
                <a:solidFill>
                  <a:schemeClr val="accent1"/>
                </a:solidFill>
              </a:rPr>
              <a:t>1967</a:t>
            </a:r>
          </a:p>
        </p:txBody>
      </p:sp>
    </p:spTree>
    <p:extLst>
      <p:ext uri="{BB962C8B-B14F-4D97-AF65-F5344CB8AC3E}">
        <p14:creationId xmlns:p14="http://schemas.microsoft.com/office/powerpoint/2010/main" val="1505144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5908-6DFE-8B72-E3EA-9C5CD69F54C7}"/>
              </a:ext>
            </a:extLst>
          </p:cNvPr>
          <p:cNvSpPr>
            <a:spLocks noGrp="1"/>
          </p:cNvSpPr>
          <p:nvPr>
            <p:ph type="title"/>
          </p:nvPr>
        </p:nvSpPr>
        <p:spPr>
          <a:xfrm>
            <a:off x="1141413" y="609600"/>
            <a:ext cx="3846110" cy="1790700"/>
          </a:xfrm>
        </p:spPr>
        <p:txBody>
          <a:bodyPr/>
          <a:lstStyle/>
          <a:p>
            <a:r>
              <a:rPr lang="en-US" dirty="0"/>
              <a:t>Google</a:t>
            </a:r>
            <a:br>
              <a:rPr lang="en-US" dirty="0"/>
            </a:br>
            <a:r>
              <a:rPr lang="en-US" dirty="0"/>
              <a:t> “intuition 1967”</a:t>
            </a:r>
          </a:p>
        </p:txBody>
      </p:sp>
      <p:sp>
        <p:nvSpPr>
          <p:cNvPr id="9" name="TextBox 8">
            <a:extLst>
              <a:ext uri="{FF2B5EF4-FFF2-40B4-BE49-F238E27FC236}">
                <a16:creationId xmlns:a16="http://schemas.microsoft.com/office/drawing/2014/main" id="{3FE0855F-4A3E-7E74-82DF-0B3866C4E1B8}"/>
              </a:ext>
            </a:extLst>
          </p:cNvPr>
          <p:cNvSpPr txBox="1"/>
          <p:nvPr/>
        </p:nvSpPr>
        <p:spPr>
          <a:xfrm>
            <a:off x="1141413" y="2400300"/>
            <a:ext cx="3955473" cy="3046988"/>
          </a:xfrm>
          <a:prstGeom prst="rect">
            <a:avLst/>
          </a:prstGeom>
          <a:noFill/>
        </p:spPr>
        <p:txBody>
          <a:bodyPr wrap="square" rtlCol="0">
            <a:spAutoFit/>
          </a:bodyPr>
          <a:lstStyle/>
          <a:p>
            <a:r>
              <a:rPr lang="en-US" sz="2400" b="0" i="0" dirty="0">
                <a:effectLst/>
              </a:rPr>
              <a:t>The major role of intuition is to provide a conceptual foundation that suggests the directions which new research should take. </a:t>
            </a:r>
          </a:p>
          <a:p>
            <a:endParaRPr lang="en-US" sz="2400" dirty="0"/>
          </a:p>
          <a:p>
            <a:r>
              <a:rPr lang="en-US" sz="2400" dirty="0"/>
              <a:t>R.L. Wilder</a:t>
            </a:r>
          </a:p>
        </p:txBody>
      </p:sp>
      <p:pic>
        <p:nvPicPr>
          <p:cNvPr id="6" name="Picture 5">
            <a:extLst>
              <a:ext uri="{FF2B5EF4-FFF2-40B4-BE49-F238E27FC236}">
                <a16:creationId xmlns:a16="http://schemas.microsoft.com/office/drawing/2014/main" id="{53FACCC5-D1FB-3E38-A175-CEB1A83C538B}"/>
              </a:ext>
            </a:extLst>
          </p:cNvPr>
          <p:cNvPicPr>
            <a:picLocks noChangeAspect="1"/>
          </p:cNvPicPr>
          <p:nvPr/>
        </p:nvPicPr>
        <p:blipFill>
          <a:blip r:embed="rId3"/>
          <a:stretch>
            <a:fillRect/>
          </a:stretch>
        </p:blipFill>
        <p:spPr>
          <a:xfrm>
            <a:off x="5871715" y="842962"/>
            <a:ext cx="5178872" cy="5172075"/>
          </a:xfrm>
          <a:prstGeom prst="rect">
            <a:avLst/>
          </a:prstGeom>
        </p:spPr>
      </p:pic>
    </p:spTree>
    <p:extLst>
      <p:ext uri="{BB962C8B-B14F-4D97-AF65-F5344CB8AC3E}">
        <p14:creationId xmlns:p14="http://schemas.microsoft.com/office/powerpoint/2010/main" val="77905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5908-6DFE-8B72-E3EA-9C5CD69F54C7}"/>
              </a:ext>
            </a:extLst>
          </p:cNvPr>
          <p:cNvSpPr>
            <a:spLocks noGrp="1"/>
          </p:cNvSpPr>
          <p:nvPr>
            <p:ph type="title"/>
          </p:nvPr>
        </p:nvSpPr>
        <p:spPr>
          <a:xfrm>
            <a:off x="1141413" y="609600"/>
            <a:ext cx="3846110" cy="1790700"/>
          </a:xfrm>
        </p:spPr>
        <p:txBody>
          <a:bodyPr/>
          <a:lstStyle/>
          <a:p>
            <a:r>
              <a:rPr lang="en-US" dirty="0"/>
              <a:t>Google</a:t>
            </a:r>
            <a:br>
              <a:rPr lang="en-US" dirty="0"/>
            </a:br>
            <a:r>
              <a:rPr lang="en-US" dirty="0"/>
              <a:t> “intuition 1967”</a:t>
            </a:r>
          </a:p>
        </p:txBody>
      </p:sp>
      <p:sp>
        <p:nvSpPr>
          <p:cNvPr id="9" name="TextBox 8">
            <a:extLst>
              <a:ext uri="{FF2B5EF4-FFF2-40B4-BE49-F238E27FC236}">
                <a16:creationId xmlns:a16="http://schemas.microsoft.com/office/drawing/2014/main" id="{3FE0855F-4A3E-7E74-82DF-0B3866C4E1B8}"/>
              </a:ext>
            </a:extLst>
          </p:cNvPr>
          <p:cNvSpPr txBox="1"/>
          <p:nvPr/>
        </p:nvSpPr>
        <p:spPr>
          <a:xfrm>
            <a:off x="1141413" y="2400300"/>
            <a:ext cx="3955473" cy="3046988"/>
          </a:xfrm>
          <a:prstGeom prst="rect">
            <a:avLst/>
          </a:prstGeom>
          <a:noFill/>
        </p:spPr>
        <p:txBody>
          <a:bodyPr wrap="square" rtlCol="0">
            <a:spAutoFit/>
          </a:bodyPr>
          <a:lstStyle/>
          <a:p>
            <a:r>
              <a:rPr lang="en-US" sz="2400" b="0" i="0" dirty="0">
                <a:effectLst/>
              </a:rPr>
              <a:t>"Intuition," as used by the modern mathematician, means an accumulation of attitudes (including beliefs and opinions) derived from experience, both individual and cultural.</a:t>
            </a:r>
            <a:endParaRPr lang="en-US" sz="2400" dirty="0"/>
          </a:p>
        </p:txBody>
      </p:sp>
      <p:pic>
        <p:nvPicPr>
          <p:cNvPr id="6" name="Picture 5">
            <a:extLst>
              <a:ext uri="{FF2B5EF4-FFF2-40B4-BE49-F238E27FC236}">
                <a16:creationId xmlns:a16="http://schemas.microsoft.com/office/drawing/2014/main" id="{53FACCC5-D1FB-3E38-A175-CEB1A83C538B}"/>
              </a:ext>
            </a:extLst>
          </p:cNvPr>
          <p:cNvPicPr>
            <a:picLocks noChangeAspect="1"/>
          </p:cNvPicPr>
          <p:nvPr/>
        </p:nvPicPr>
        <p:blipFill>
          <a:blip r:embed="rId2"/>
          <a:stretch>
            <a:fillRect/>
          </a:stretch>
        </p:blipFill>
        <p:spPr>
          <a:xfrm>
            <a:off x="5871715" y="842962"/>
            <a:ext cx="5178872" cy="5172075"/>
          </a:xfrm>
          <a:prstGeom prst="rect">
            <a:avLst/>
          </a:prstGeom>
        </p:spPr>
      </p:pic>
    </p:spTree>
    <p:extLst>
      <p:ext uri="{BB962C8B-B14F-4D97-AF65-F5344CB8AC3E}">
        <p14:creationId xmlns:p14="http://schemas.microsoft.com/office/powerpoint/2010/main" val="3671701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5908-6DFE-8B72-E3EA-9C5CD69F54C7}"/>
              </a:ext>
            </a:extLst>
          </p:cNvPr>
          <p:cNvSpPr>
            <a:spLocks noGrp="1"/>
          </p:cNvSpPr>
          <p:nvPr>
            <p:ph type="title"/>
          </p:nvPr>
        </p:nvSpPr>
        <p:spPr>
          <a:xfrm>
            <a:off x="1141413" y="609600"/>
            <a:ext cx="9905998" cy="1260764"/>
          </a:xfrm>
        </p:spPr>
        <p:txBody>
          <a:bodyPr/>
          <a:lstStyle/>
          <a:p>
            <a:r>
              <a:rPr lang="en-US" dirty="0"/>
              <a:t>Raymond Luis Wilder (1896 – 1982)</a:t>
            </a:r>
          </a:p>
        </p:txBody>
      </p:sp>
      <p:sp>
        <p:nvSpPr>
          <p:cNvPr id="3" name="Content Placeholder 2">
            <a:extLst>
              <a:ext uri="{FF2B5EF4-FFF2-40B4-BE49-F238E27FC236}">
                <a16:creationId xmlns:a16="http://schemas.microsoft.com/office/drawing/2014/main" id="{82733464-76EB-7100-27E7-F3272B9FF98F}"/>
              </a:ext>
            </a:extLst>
          </p:cNvPr>
          <p:cNvSpPr>
            <a:spLocks noGrp="1"/>
          </p:cNvSpPr>
          <p:nvPr>
            <p:ph idx="1"/>
          </p:nvPr>
        </p:nvSpPr>
        <p:spPr>
          <a:xfrm>
            <a:off x="1141413" y="2189453"/>
            <a:ext cx="7088187" cy="3062771"/>
          </a:xfrm>
        </p:spPr>
        <p:txBody>
          <a:bodyPr anchor="t" anchorCtr="0">
            <a:normAutofit fontScale="92500" lnSpcReduction="20000"/>
          </a:bodyPr>
          <a:lstStyle/>
          <a:p>
            <a:pPr marL="0" indent="0">
              <a:buNone/>
            </a:pPr>
            <a:r>
              <a:rPr lang="en-US" b="0" i="0" u="none" strike="noStrike" dirty="0">
                <a:solidFill>
                  <a:schemeClr val="tx2"/>
                </a:solidFill>
                <a:effectLst/>
                <a:latin typeface="PT Serif" panose="020F0502020204030204" pitchFamily="18" charset="0"/>
              </a:rPr>
              <a:t>The role of intuition in research is to provide the "educated guess," which may prove to be true or false; but in either case, progress cannot be made without it and even a false guess may lead to progress.</a:t>
            </a:r>
          </a:p>
          <a:p>
            <a:pPr marL="0" indent="0">
              <a:buNone/>
            </a:pPr>
            <a:endParaRPr lang="en-US" dirty="0">
              <a:solidFill>
                <a:schemeClr val="tx2"/>
              </a:solidFill>
              <a:effectLst/>
              <a:latin typeface="PT Serif" panose="020F0502020204030204" pitchFamily="18" charset="0"/>
            </a:endParaRPr>
          </a:p>
          <a:p>
            <a:pPr marL="0" indent="0">
              <a:buNone/>
            </a:pPr>
            <a:r>
              <a:rPr lang="en-US" sz="2100" dirty="0">
                <a:solidFill>
                  <a:schemeClr val="tx2"/>
                </a:solidFill>
                <a:effectLst/>
                <a:latin typeface="PT Serif" panose="020F0502020204030204" pitchFamily="18" charset="0"/>
              </a:rPr>
              <a:t>The ultimate basis of modern mathematics is thus mathematical intuition. and it is in this sense that the Intuitionistic doctrine of Brouwer and his followers is correct. Modern instructional methods recognize this role of intuition by replacing the "do this, do that" mode of teaching by a "what should be done next?"</a:t>
            </a:r>
          </a:p>
        </p:txBody>
      </p:sp>
      <p:pic>
        <p:nvPicPr>
          <p:cNvPr id="2054" name="Picture 6" descr="Raymond Louis Wilder, 1965-1966 MAA President | Mathematical ...">
            <a:extLst>
              <a:ext uri="{FF2B5EF4-FFF2-40B4-BE49-F238E27FC236}">
                <a16:creationId xmlns:a16="http://schemas.microsoft.com/office/drawing/2014/main" id="{005DA878-0158-BEDE-C475-ADFE2FA6D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859" y="2189453"/>
            <a:ext cx="2549552" cy="36017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2AA8963-5EDF-CFBE-76FD-5C8EB6536891}"/>
              </a:ext>
            </a:extLst>
          </p:cNvPr>
          <p:cNvSpPr txBox="1"/>
          <p:nvPr/>
        </p:nvSpPr>
        <p:spPr>
          <a:xfrm>
            <a:off x="1141413" y="5421869"/>
            <a:ext cx="7010128" cy="369332"/>
          </a:xfrm>
          <a:prstGeom prst="rect">
            <a:avLst/>
          </a:prstGeom>
          <a:noFill/>
        </p:spPr>
        <p:txBody>
          <a:bodyPr wrap="square" rtlCol="0" anchor="b" anchorCtr="0">
            <a:spAutoFit/>
          </a:bodyPr>
          <a:lstStyle/>
          <a:p>
            <a:pPr algn="l"/>
            <a:r>
              <a:rPr lang="en-US" b="1" i="1" u="none" strike="noStrike" cap="all" dirty="0">
                <a:solidFill>
                  <a:schemeClr val="accent1"/>
                </a:solidFill>
                <a:effectLst/>
                <a:latin typeface="roboto" pitchFamily="2" charset="0"/>
              </a:rPr>
              <a:t>SCIENCE •</a:t>
            </a:r>
            <a:r>
              <a:rPr lang="en-US" cap="all" dirty="0">
                <a:solidFill>
                  <a:srgbClr val="757575"/>
                </a:solidFill>
                <a:latin typeface="roboto" pitchFamily="2" charset="0"/>
              </a:rPr>
              <a:t> </a:t>
            </a:r>
            <a:r>
              <a:rPr lang="en-US" b="0" i="0" u="none" strike="noStrike" dirty="0">
                <a:solidFill>
                  <a:srgbClr val="757575"/>
                </a:solidFill>
                <a:effectLst/>
                <a:latin typeface="roboto" pitchFamily="2" charset="0"/>
              </a:rPr>
              <a:t>5 May 1967 </a:t>
            </a:r>
            <a:r>
              <a:rPr lang="en-US" b="1" i="1" u="none" strike="noStrike" cap="all" dirty="0">
                <a:solidFill>
                  <a:schemeClr val="accent1"/>
                </a:solidFill>
                <a:effectLst/>
                <a:latin typeface="roboto" pitchFamily="2" charset="0"/>
              </a:rPr>
              <a:t>•</a:t>
            </a:r>
            <a:r>
              <a:rPr lang="en-US" cap="all" dirty="0">
                <a:solidFill>
                  <a:srgbClr val="757575"/>
                </a:solidFill>
                <a:latin typeface="roboto" pitchFamily="2" charset="0"/>
              </a:rPr>
              <a:t>  </a:t>
            </a:r>
            <a:r>
              <a:rPr lang="en-US" b="0" i="0" u="none" strike="noStrike" dirty="0">
                <a:solidFill>
                  <a:srgbClr val="757575"/>
                </a:solidFill>
                <a:effectLst/>
                <a:latin typeface="roboto" pitchFamily="2" charset="0"/>
              </a:rPr>
              <a:t>Vol 156, Issue 3775 </a:t>
            </a:r>
            <a:r>
              <a:rPr lang="en-US" b="1" i="1" u="none" strike="noStrike" cap="all" dirty="0">
                <a:solidFill>
                  <a:schemeClr val="accent1"/>
                </a:solidFill>
                <a:effectLst/>
                <a:latin typeface="roboto" pitchFamily="2" charset="0"/>
              </a:rPr>
              <a:t>•</a:t>
            </a:r>
            <a:r>
              <a:rPr lang="en-US" cap="all" dirty="0">
                <a:solidFill>
                  <a:srgbClr val="757575"/>
                </a:solidFill>
                <a:latin typeface="roboto" pitchFamily="2" charset="0"/>
              </a:rPr>
              <a:t>  </a:t>
            </a:r>
            <a:r>
              <a:rPr lang="en-US" b="0" i="0" u="none" strike="noStrike" dirty="0">
                <a:solidFill>
                  <a:srgbClr val="757575"/>
                </a:solidFill>
                <a:effectLst/>
                <a:latin typeface="roboto" pitchFamily="2" charset="0"/>
              </a:rPr>
              <a:t>pp. 605-610</a:t>
            </a:r>
          </a:p>
        </p:txBody>
      </p:sp>
    </p:spTree>
    <p:extLst>
      <p:ext uri="{BB962C8B-B14F-4D97-AF65-F5344CB8AC3E}">
        <p14:creationId xmlns:p14="http://schemas.microsoft.com/office/powerpoint/2010/main" val="260795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iterate type="wd">
                                    <p:tmPct val="6000"/>
                                  </p:iterate>
                                  <p:childTnLst>
                                    <p:animClr clrSpc="rgb" dir="cw">
                                      <p:cBhvr override="childStyle">
                                        <p:cTn id="6" dur="2000" fill="hold"/>
                                        <p:tgtEl>
                                          <p:spTgt spid="3">
                                            <p:txEl>
                                              <p:pRg st="0" end="0"/>
                                            </p:txEl>
                                          </p:spTgt>
                                        </p:tgtEl>
                                        <p:attrNameLst>
                                          <p:attrName>style.color</p:attrName>
                                        </p:attrNameLst>
                                      </p:cBhvr>
                                      <p:to>
                                        <a:schemeClr val="accent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iterate type="wd">
                                    <p:tmPct val="7000"/>
                                  </p:iterate>
                                  <p:childTnLst>
                                    <p:animClr clrSpc="rgb" dir="cw">
                                      <p:cBhvr override="childStyle">
                                        <p:cTn id="10" dur="2000" fill="hold"/>
                                        <p:tgtEl>
                                          <p:spTgt spid="3">
                                            <p:txEl>
                                              <p:pRg st="2" end="2"/>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5908-6DFE-8B72-E3EA-9C5CD69F54C7}"/>
              </a:ext>
            </a:extLst>
          </p:cNvPr>
          <p:cNvSpPr>
            <a:spLocks noGrp="1"/>
          </p:cNvSpPr>
          <p:nvPr>
            <p:ph type="title"/>
          </p:nvPr>
        </p:nvSpPr>
        <p:spPr>
          <a:xfrm>
            <a:off x="1141413" y="609600"/>
            <a:ext cx="9905998" cy="1260764"/>
          </a:xfrm>
        </p:spPr>
        <p:txBody>
          <a:bodyPr/>
          <a:lstStyle/>
          <a:p>
            <a:r>
              <a:rPr lang="en-US" dirty="0"/>
              <a:t>Raymond Luis Wilder (1896 – 1982)</a:t>
            </a:r>
          </a:p>
        </p:txBody>
      </p:sp>
      <p:sp>
        <p:nvSpPr>
          <p:cNvPr id="3" name="Content Placeholder 2">
            <a:extLst>
              <a:ext uri="{FF2B5EF4-FFF2-40B4-BE49-F238E27FC236}">
                <a16:creationId xmlns:a16="http://schemas.microsoft.com/office/drawing/2014/main" id="{82733464-76EB-7100-27E7-F3272B9FF98F}"/>
              </a:ext>
            </a:extLst>
          </p:cNvPr>
          <p:cNvSpPr>
            <a:spLocks noGrp="1"/>
          </p:cNvSpPr>
          <p:nvPr>
            <p:ph idx="1"/>
          </p:nvPr>
        </p:nvSpPr>
        <p:spPr>
          <a:xfrm>
            <a:off x="1141413" y="2189453"/>
            <a:ext cx="7088187" cy="3062771"/>
          </a:xfrm>
        </p:spPr>
        <p:txBody>
          <a:bodyPr anchor="t" anchorCtr="0">
            <a:normAutofit lnSpcReduction="10000"/>
          </a:bodyPr>
          <a:lstStyle/>
          <a:p>
            <a:pPr marL="0" indent="0">
              <a:buNone/>
            </a:pPr>
            <a:r>
              <a:rPr lang="en-US" b="0" i="0" u="none" strike="noStrike" dirty="0">
                <a:solidFill>
                  <a:schemeClr val="tx2"/>
                </a:solidFill>
                <a:effectLst/>
                <a:latin typeface="PT Serif" panose="020F0502020204030204" pitchFamily="18" charset="0"/>
              </a:rPr>
              <a:t>The role of intuition in research is to provide the "educated guess," which may prove to be true or false; but in either case, progress cannot be made without it and even a false guess may lead to progress.</a:t>
            </a:r>
          </a:p>
          <a:p>
            <a:pPr marL="0" indent="0">
              <a:buNone/>
            </a:pPr>
            <a:endParaRPr lang="en-US" dirty="0">
              <a:solidFill>
                <a:schemeClr val="tx2"/>
              </a:solidFill>
              <a:effectLst/>
              <a:latin typeface="PT Serif" panose="020F0502020204030204" pitchFamily="18" charset="0"/>
            </a:endParaRPr>
          </a:p>
          <a:p>
            <a:pPr marL="0" indent="0">
              <a:buNone/>
            </a:pPr>
            <a:r>
              <a:rPr lang="en-US" sz="2100" dirty="0">
                <a:solidFill>
                  <a:schemeClr val="tx2"/>
                </a:solidFill>
                <a:effectLst/>
                <a:latin typeface="PT Serif" panose="020F0502020204030204" pitchFamily="18" charset="0"/>
              </a:rPr>
              <a:t>"Intuition," as used by the modern mathematician, means an accumulation of attitudes (including beliefs and opinions) derived from experience, both individual and cultural.</a:t>
            </a:r>
          </a:p>
        </p:txBody>
      </p:sp>
      <p:pic>
        <p:nvPicPr>
          <p:cNvPr id="2054" name="Picture 6" descr="Raymond Louis Wilder, 1965-1966 MAA President | Mathematical ...">
            <a:extLst>
              <a:ext uri="{FF2B5EF4-FFF2-40B4-BE49-F238E27FC236}">
                <a16:creationId xmlns:a16="http://schemas.microsoft.com/office/drawing/2014/main" id="{005DA878-0158-BEDE-C475-ADFE2FA6D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859" y="2189453"/>
            <a:ext cx="2549552" cy="36017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2AA8963-5EDF-CFBE-76FD-5C8EB6536891}"/>
              </a:ext>
            </a:extLst>
          </p:cNvPr>
          <p:cNvSpPr txBox="1"/>
          <p:nvPr/>
        </p:nvSpPr>
        <p:spPr>
          <a:xfrm>
            <a:off x="1141413" y="5421869"/>
            <a:ext cx="7010128" cy="369332"/>
          </a:xfrm>
          <a:prstGeom prst="rect">
            <a:avLst/>
          </a:prstGeom>
          <a:noFill/>
        </p:spPr>
        <p:txBody>
          <a:bodyPr wrap="square" rtlCol="0" anchor="b" anchorCtr="0">
            <a:spAutoFit/>
          </a:bodyPr>
          <a:lstStyle/>
          <a:p>
            <a:pPr algn="l"/>
            <a:r>
              <a:rPr lang="en-US" b="1" i="1" u="none" strike="noStrike" cap="all" dirty="0">
                <a:solidFill>
                  <a:schemeClr val="accent1"/>
                </a:solidFill>
                <a:effectLst/>
                <a:latin typeface="roboto" pitchFamily="2" charset="0"/>
              </a:rPr>
              <a:t>SCIENCE •</a:t>
            </a:r>
            <a:r>
              <a:rPr lang="en-US" cap="all" dirty="0">
                <a:solidFill>
                  <a:srgbClr val="757575"/>
                </a:solidFill>
                <a:latin typeface="roboto" pitchFamily="2" charset="0"/>
              </a:rPr>
              <a:t> </a:t>
            </a:r>
            <a:r>
              <a:rPr lang="en-US" b="0" i="0" u="none" strike="noStrike" dirty="0">
                <a:solidFill>
                  <a:srgbClr val="757575"/>
                </a:solidFill>
                <a:effectLst/>
                <a:latin typeface="roboto" pitchFamily="2" charset="0"/>
              </a:rPr>
              <a:t>5 May 1967 </a:t>
            </a:r>
            <a:r>
              <a:rPr lang="en-US" b="1" i="1" u="none" strike="noStrike" cap="all" dirty="0">
                <a:solidFill>
                  <a:schemeClr val="accent1"/>
                </a:solidFill>
                <a:effectLst/>
                <a:latin typeface="roboto" pitchFamily="2" charset="0"/>
              </a:rPr>
              <a:t>•</a:t>
            </a:r>
            <a:r>
              <a:rPr lang="en-US" cap="all" dirty="0">
                <a:solidFill>
                  <a:srgbClr val="757575"/>
                </a:solidFill>
                <a:latin typeface="roboto" pitchFamily="2" charset="0"/>
              </a:rPr>
              <a:t>  </a:t>
            </a:r>
            <a:r>
              <a:rPr lang="en-US" b="0" i="0" u="none" strike="noStrike" dirty="0">
                <a:solidFill>
                  <a:srgbClr val="757575"/>
                </a:solidFill>
                <a:effectLst/>
                <a:latin typeface="roboto" pitchFamily="2" charset="0"/>
              </a:rPr>
              <a:t>Vol 156, Issue 3775 </a:t>
            </a:r>
            <a:r>
              <a:rPr lang="en-US" b="1" i="1" u="none" strike="noStrike" cap="all" dirty="0">
                <a:solidFill>
                  <a:schemeClr val="accent1"/>
                </a:solidFill>
                <a:effectLst/>
                <a:latin typeface="roboto" pitchFamily="2" charset="0"/>
              </a:rPr>
              <a:t>•</a:t>
            </a:r>
            <a:r>
              <a:rPr lang="en-US" cap="all" dirty="0">
                <a:solidFill>
                  <a:srgbClr val="757575"/>
                </a:solidFill>
                <a:latin typeface="roboto" pitchFamily="2" charset="0"/>
              </a:rPr>
              <a:t>  </a:t>
            </a:r>
            <a:r>
              <a:rPr lang="en-US" b="0" i="0" u="none" strike="noStrike" dirty="0">
                <a:solidFill>
                  <a:srgbClr val="757575"/>
                </a:solidFill>
                <a:effectLst/>
                <a:latin typeface="roboto" pitchFamily="2" charset="0"/>
              </a:rPr>
              <a:t>pp. 605-610</a:t>
            </a:r>
          </a:p>
        </p:txBody>
      </p:sp>
    </p:spTree>
    <p:extLst>
      <p:ext uri="{BB962C8B-B14F-4D97-AF65-F5344CB8AC3E}">
        <p14:creationId xmlns:p14="http://schemas.microsoft.com/office/powerpoint/2010/main" val="1789024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26F19-20A1-541A-1E33-FCBDBE5E0909}"/>
              </a:ext>
            </a:extLst>
          </p:cNvPr>
          <p:cNvSpPr>
            <a:spLocks noGrp="1"/>
          </p:cNvSpPr>
          <p:nvPr>
            <p:ph type="title"/>
          </p:nvPr>
        </p:nvSpPr>
        <p:spPr>
          <a:xfrm>
            <a:off x="1141413" y="609600"/>
            <a:ext cx="3497262" cy="533400"/>
          </a:xfrm>
        </p:spPr>
        <p:txBody>
          <a:bodyPr>
            <a:normAutofit fontScale="90000"/>
          </a:bodyPr>
          <a:lstStyle/>
          <a:p>
            <a:r>
              <a:rPr lang="en-US" dirty="0"/>
              <a:t>the parameters...</a:t>
            </a:r>
          </a:p>
        </p:txBody>
      </p:sp>
      <p:sp>
        <p:nvSpPr>
          <p:cNvPr id="3" name="Content Placeholder 2">
            <a:extLst>
              <a:ext uri="{FF2B5EF4-FFF2-40B4-BE49-F238E27FC236}">
                <a16:creationId xmlns:a16="http://schemas.microsoft.com/office/drawing/2014/main" id="{6D53CCC8-7B17-4BBC-4C0B-D9AFAC35C014}"/>
              </a:ext>
            </a:extLst>
          </p:cNvPr>
          <p:cNvSpPr>
            <a:spLocks noGrp="1"/>
          </p:cNvSpPr>
          <p:nvPr>
            <p:ph idx="1"/>
          </p:nvPr>
        </p:nvSpPr>
        <p:spPr>
          <a:xfrm>
            <a:off x="1141413" y="1143001"/>
            <a:ext cx="9905998" cy="2552699"/>
          </a:xfrm>
          <a:solidFill>
            <a:schemeClr val="bg1"/>
          </a:solidFill>
        </p:spPr>
        <p:txBody>
          <a:bodyPr anchor="t" anchorCtr="0">
            <a:normAutofit/>
          </a:bodyPr>
          <a:lstStyle/>
          <a:p>
            <a:pPr marL="0" indent="0">
              <a:buNone/>
            </a:pPr>
            <a:r>
              <a:rPr lang="en-US" sz="2400" dirty="0">
                <a:solidFill>
                  <a:srgbClr val="CCCCCC"/>
                </a:solidFill>
                <a:effectLst/>
                <a:latin typeface="JetBrains Mono" panose="02000009000000000000" pitchFamily="49" charset="0"/>
              </a:rPr>
              <a:t>Using byte = unsigned char;</a:t>
            </a:r>
          </a:p>
          <a:p>
            <a:pPr marL="0" indent="0">
              <a:buNone/>
            </a:pPr>
            <a:r>
              <a:rPr lang="en-US" sz="2400" dirty="0">
                <a:solidFill>
                  <a:srgbClr val="CCCCCC"/>
                </a:solidFill>
                <a:effectLst/>
                <a:latin typeface="JetBrains Mono" panose="02000009000000000000" pitchFamily="49" charset="0"/>
              </a:rPr>
              <a:t>int contrived( byte a, byte b) {</a:t>
            </a:r>
          </a:p>
          <a:p>
            <a:pPr marL="0" indent="0">
              <a:buNone/>
            </a:pPr>
            <a:r>
              <a:rPr lang="en-US" sz="2400" dirty="0">
                <a:solidFill>
                  <a:srgbClr val="CCCCCC"/>
                </a:solidFill>
                <a:effectLst/>
                <a:latin typeface="JetBrains Mono" panose="02000009000000000000" pitchFamily="49" charset="0"/>
              </a:rPr>
              <a:t>…</a:t>
            </a:r>
          </a:p>
          <a:p>
            <a:pPr marL="0" indent="0">
              <a:buNone/>
            </a:pPr>
            <a:r>
              <a:rPr lang="en-US" sz="2400" dirty="0">
                <a:solidFill>
                  <a:srgbClr val="CCCCCC"/>
                </a:solidFill>
                <a:effectLst/>
                <a:latin typeface="JetBrains Mono" panose="02000009000000000000" pitchFamily="49" charset="0"/>
              </a:rPr>
              <a:t>}</a:t>
            </a:r>
          </a:p>
          <a:p>
            <a:pPr marL="0" indent="0">
              <a:buNone/>
            </a:pPr>
            <a:br>
              <a:rPr lang="en-US" sz="1400" dirty="0">
                <a:solidFill>
                  <a:srgbClr val="CCCCCC"/>
                </a:solidFill>
                <a:effectLst/>
                <a:latin typeface="JetBrains Mono" panose="02000009000000000000" pitchFamily="49" charset="0"/>
              </a:rPr>
            </a:br>
            <a:endParaRPr lang="en-US" sz="1400" dirty="0">
              <a:solidFill>
                <a:srgbClr val="CCCCCC"/>
              </a:solidFill>
              <a:effectLst/>
              <a:latin typeface="JetBrains Mono" panose="02000009000000000000" pitchFamily="49" charset="0"/>
            </a:endParaRPr>
          </a:p>
        </p:txBody>
      </p:sp>
      <p:sp>
        <p:nvSpPr>
          <p:cNvPr id="10" name="TextBox 9">
            <a:extLst>
              <a:ext uri="{FF2B5EF4-FFF2-40B4-BE49-F238E27FC236}">
                <a16:creationId xmlns:a16="http://schemas.microsoft.com/office/drawing/2014/main" id="{8C591048-AEE1-0486-A088-72F9D0A3988C}"/>
              </a:ext>
            </a:extLst>
          </p:cNvPr>
          <p:cNvSpPr txBox="1"/>
          <p:nvPr/>
        </p:nvSpPr>
        <p:spPr>
          <a:xfrm>
            <a:off x="3317719" y="3952874"/>
            <a:ext cx="1832553" cy="646331"/>
          </a:xfrm>
          <a:prstGeom prst="rect">
            <a:avLst/>
          </a:prstGeom>
          <a:noFill/>
        </p:spPr>
        <p:txBody>
          <a:bodyPr wrap="none" rtlCol="0">
            <a:spAutoFit/>
          </a:bodyPr>
          <a:lstStyle/>
          <a:p>
            <a:r>
              <a:rPr lang="en-US" sz="3600" dirty="0"/>
              <a:t>A = 256</a:t>
            </a:r>
          </a:p>
        </p:txBody>
      </p:sp>
      <p:sp>
        <p:nvSpPr>
          <p:cNvPr id="11" name="TextBox 10">
            <a:extLst>
              <a:ext uri="{FF2B5EF4-FFF2-40B4-BE49-F238E27FC236}">
                <a16:creationId xmlns:a16="http://schemas.microsoft.com/office/drawing/2014/main" id="{5ECBA45A-57C4-FB1D-E8EE-1E90AEDD1536}"/>
              </a:ext>
            </a:extLst>
          </p:cNvPr>
          <p:cNvSpPr txBox="1"/>
          <p:nvPr/>
        </p:nvSpPr>
        <p:spPr>
          <a:xfrm>
            <a:off x="7038552" y="3952873"/>
            <a:ext cx="1755609" cy="646331"/>
          </a:xfrm>
          <a:prstGeom prst="rect">
            <a:avLst/>
          </a:prstGeom>
          <a:noFill/>
        </p:spPr>
        <p:txBody>
          <a:bodyPr wrap="none" rtlCol="0">
            <a:spAutoFit/>
          </a:bodyPr>
          <a:lstStyle/>
          <a:p>
            <a:r>
              <a:rPr lang="en-US" sz="3600" dirty="0"/>
              <a:t>B = 256</a:t>
            </a:r>
          </a:p>
        </p:txBody>
      </p:sp>
      <p:sp>
        <p:nvSpPr>
          <p:cNvPr id="13" name="Multiplication Sign 12">
            <a:extLst>
              <a:ext uri="{FF2B5EF4-FFF2-40B4-BE49-F238E27FC236}">
                <a16:creationId xmlns:a16="http://schemas.microsoft.com/office/drawing/2014/main" id="{DCEE1709-B85C-FE19-C557-C67C9D4A2D36}"/>
              </a:ext>
            </a:extLst>
          </p:cNvPr>
          <p:cNvSpPr/>
          <p:nvPr/>
        </p:nvSpPr>
        <p:spPr>
          <a:xfrm>
            <a:off x="5637212" y="3818840"/>
            <a:ext cx="914400" cy="914400"/>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CB2D773-21A0-E91E-C11E-67811446DC01}"/>
              </a:ext>
            </a:extLst>
          </p:cNvPr>
          <p:cNvSpPr txBox="1"/>
          <p:nvPr/>
        </p:nvSpPr>
        <p:spPr>
          <a:xfrm>
            <a:off x="4121756" y="5068668"/>
            <a:ext cx="4073551" cy="646331"/>
          </a:xfrm>
          <a:prstGeom prst="rect">
            <a:avLst/>
          </a:prstGeom>
          <a:noFill/>
        </p:spPr>
        <p:txBody>
          <a:bodyPr wrap="none" rtlCol="0">
            <a:spAutoFit/>
          </a:bodyPr>
          <a:lstStyle/>
          <a:p>
            <a:r>
              <a:rPr lang="en-US" sz="3600" dirty="0"/>
              <a:t>65,536 Possibilities</a:t>
            </a:r>
          </a:p>
        </p:txBody>
      </p:sp>
      <p:sp>
        <p:nvSpPr>
          <p:cNvPr id="15" name="Title 1">
            <a:extLst>
              <a:ext uri="{FF2B5EF4-FFF2-40B4-BE49-F238E27FC236}">
                <a16:creationId xmlns:a16="http://schemas.microsoft.com/office/drawing/2014/main" id="{0EB68DB5-6534-E696-3E0F-AE7216726B79}"/>
              </a:ext>
            </a:extLst>
          </p:cNvPr>
          <p:cNvSpPr txBox="1">
            <a:spLocks/>
          </p:cNvSpPr>
          <p:nvPr/>
        </p:nvSpPr>
        <p:spPr>
          <a:xfrm>
            <a:off x="4699814" y="609600"/>
            <a:ext cx="3703595" cy="533400"/>
          </a:xfrm>
          <a:prstGeom prst="rect">
            <a:avLst/>
          </a:prstGeom>
        </p:spPr>
        <p:txBody>
          <a:bodyPr vert="horz" lIns="91440" tIns="45720" rIns="91440" bIns="45720" rtlCol="0" anchor="ctr">
            <a:normAutofit fontScale="97500" lnSpcReduction="10000"/>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mathematically</a:t>
            </a:r>
          </a:p>
        </p:txBody>
      </p:sp>
    </p:spTree>
    <p:extLst>
      <p:ext uri="{BB962C8B-B14F-4D97-AF65-F5344CB8AC3E}">
        <p14:creationId xmlns:p14="http://schemas.microsoft.com/office/powerpoint/2010/main" val="42727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animBg="1"/>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DD077-876A-5EAE-A743-BAB02A5F7F6E}"/>
              </a:ext>
            </a:extLst>
          </p:cNvPr>
          <p:cNvSpPr>
            <a:spLocks noGrp="1"/>
          </p:cNvSpPr>
          <p:nvPr>
            <p:ph type="title"/>
          </p:nvPr>
        </p:nvSpPr>
        <p:spPr>
          <a:xfrm>
            <a:off x="1141413" y="609600"/>
            <a:ext cx="9905998" cy="1133475"/>
          </a:xfrm>
        </p:spPr>
        <p:txBody>
          <a:bodyPr/>
          <a:lstStyle/>
          <a:p>
            <a:r>
              <a:rPr lang="en-US" dirty="0"/>
              <a:t>The latest dance song had Intuition in the title…</a:t>
            </a:r>
          </a:p>
        </p:txBody>
      </p:sp>
      <p:pic>
        <p:nvPicPr>
          <p:cNvPr id="4" name="Online Media 3" title="Masculine Intuition by The Music Machine 2x 🎶 American Bandstand '67 Jan 7 1967">
            <a:hlinkClick r:id="" action="ppaction://media"/>
            <a:extLst>
              <a:ext uri="{FF2B5EF4-FFF2-40B4-BE49-F238E27FC236}">
                <a16:creationId xmlns:a16="http://schemas.microsoft.com/office/drawing/2014/main" id="{CB9589D5-513E-E084-5785-05EFC8F1081A}"/>
              </a:ext>
            </a:extLst>
          </p:cNvPr>
          <p:cNvPicPr>
            <a:picLocks noGrp="1" noRot="1" noChangeAspect="1"/>
          </p:cNvPicPr>
          <p:nvPr>
            <p:ph idx="1"/>
            <a:videoFile r:link="rId1"/>
          </p:nvPr>
        </p:nvPicPr>
        <p:blipFill>
          <a:blip r:embed="rId3"/>
          <a:stretch>
            <a:fillRect/>
          </a:stretch>
        </p:blipFill>
        <p:spPr>
          <a:xfrm>
            <a:off x="3361531" y="1512689"/>
            <a:ext cx="5465762" cy="4099322"/>
          </a:xfrm>
          <a:prstGeom prst="rect">
            <a:avLst/>
          </a:prstGeom>
        </p:spPr>
      </p:pic>
    </p:spTree>
    <p:extLst>
      <p:ext uri="{BB962C8B-B14F-4D97-AF65-F5344CB8AC3E}">
        <p14:creationId xmlns:p14="http://schemas.microsoft.com/office/powerpoint/2010/main" val="280234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D6F3C1EC-2C86-EE2C-DE1B-5D62D216DB72}"/>
              </a:ext>
            </a:extLst>
          </p:cNvPr>
          <p:cNvPicPr>
            <a:picLocks noChangeAspect="1"/>
          </p:cNvPicPr>
          <p:nvPr/>
        </p:nvPicPr>
        <p:blipFill>
          <a:blip r:embed="rId2"/>
          <a:stretch>
            <a:fillRect/>
          </a:stretch>
        </p:blipFill>
        <p:spPr>
          <a:xfrm>
            <a:off x="190500" y="177798"/>
            <a:ext cx="7772400" cy="477053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C446C5A-3CF0-4616-C2CE-F5291ACB6975}"/>
              </a:ext>
            </a:extLst>
          </p:cNvPr>
          <p:cNvPicPr>
            <a:picLocks noChangeAspect="1"/>
          </p:cNvPicPr>
          <p:nvPr/>
        </p:nvPicPr>
        <p:blipFill>
          <a:blip r:embed="rId3"/>
          <a:stretch>
            <a:fillRect/>
          </a:stretch>
        </p:blipFill>
        <p:spPr>
          <a:xfrm>
            <a:off x="3886200" y="1000125"/>
            <a:ext cx="7772400" cy="4857750"/>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7CCFA259-5118-B5FF-9302-C7F9E2D90376}"/>
              </a:ext>
            </a:extLst>
          </p:cNvPr>
          <p:cNvPicPr>
            <a:picLocks noChangeAspect="1"/>
          </p:cNvPicPr>
          <p:nvPr/>
        </p:nvPicPr>
        <p:blipFill>
          <a:blip r:embed="rId4"/>
          <a:stretch>
            <a:fillRect/>
          </a:stretch>
        </p:blipFill>
        <p:spPr>
          <a:xfrm>
            <a:off x="533400" y="2301995"/>
            <a:ext cx="7772400" cy="4468343"/>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8D8ADFA9-6A3B-9873-B18C-0E4DCE896915}"/>
              </a:ext>
            </a:extLst>
          </p:cNvPr>
          <p:cNvPicPr>
            <a:picLocks noChangeAspect="1"/>
          </p:cNvPicPr>
          <p:nvPr/>
        </p:nvPicPr>
        <p:blipFill>
          <a:blip r:embed="rId5"/>
          <a:stretch>
            <a:fillRect/>
          </a:stretch>
        </p:blipFill>
        <p:spPr>
          <a:xfrm>
            <a:off x="4343400" y="328892"/>
            <a:ext cx="7772400" cy="4468343"/>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0AF36DD9-38A1-A3E6-395C-7227B7F242D3}"/>
              </a:ext>
            </a:extLst>
          </p:cNvPr>
          <p:cNvPicPr>
            <a:picLocks noChangeAspect="1"/>
          </p:cNvPicPr>
          <p:nvPr/>
        </p:nvPicPr>
        <p:blipFill>
          <a:blip r:embed="rId6"/>
          <a:stretch>
            <a:fillRect/>
          </a:stretch>
        </p:blipFill>
        <p:spPr>
          <a:xfrm>
            <a:off x="4114800" y="2060765"/>
            <a:ext cx="7772400" cy="4468343"/>
          </a:xfrm>
          <a:prstGeom prst="rect">
            <a:avLst/>
          </a:prstGeom>
        </p:spPr>
      </p:pic>
      <p:pic>
        <p:nvPicPr>
          <p:cNvPr id="15" name="Picture 14" descr="A screen shot of a computer&#10;&#10;Description automatically generated">
            <a:extLst>
              <a:ext uri="{FF2B5EF4-FFF2-40B4-BE49-F238E27FC236}">
                <a16:creationId xmlns:a16="http://schemas.microsoft.com/office/drawing/2014/main" id="{8E3796C9-C160-2D06-9BD5-A9AC835011D2}"/>
              </a:ext>
            </a:extLst>
          </p:cNvPr>
          <p:cNvPicPr>
            <a:picLocks noChangeAspect="1"/>
          </p:cNvPicPr>
          <p:nvPr/>
        </p:nvPicPr>
        <p:blipFill>
          <a:blip r:embed="rId7"/>
          <a:stretch>
            <a:fillRect/>
          </a:stretch>
        </p:blipFill>
        <p:spPr>
          <a:xfrm>
            <a:off x="1809750" y="861544"/>
            <a:ext cx="7772400" cy="4857750"/>
          </a:xfrm>
          <a:prstGeom prst="rect">
            <a:avLst/>
          </a:prstGeom>
        </p:spPr>
      </p:pic>
    </p:spTree>
    <p:extLst>
      <p:ext uri="{BB962C8B-B14F-4D97-AF65-F5344CB8AC3E}">
        <p14:creationId xmlns:p14="http://schemas.microsoft.com/office/powerpoint/2010/main" val="324884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par>
                          <p:cTn id="21" fill="hold">
                            <p:stCondLst>
                              <p:cond delay="2000"/>
                            </p:stCondLst>
                            <p:childTnLst>
                              <p:par>
                                <p:cTn id="22" presetID="52"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Scale>
                                      <p:cBhvr>
                                        <p:cTn id="24"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7"/>
                                        </p:tgtEl>
                                        <p:attrNameLst>
                                          <p:attrName>ppt_x</p:attrName>
                                          <p:attrName>ppt_y</p:attrName>
                                        </p:attrNameLst>
                                      </p:cBhvr>
                                    </p:animMotion>
                                    <p:animEffect transition="in" filter="fade">
                                      <p:cBhvr>
                                        <p:cTn id="26" dur="1000"/>
                                        <p:tgtEl>
                                          <p:spTgt spid="7"/>
                                        </p:tgtEl>
                                      </p:cBhvr>
                                    </p:animEffect>
                                  </p:childTnLst>
                                </p:cTn>
                              </p:par>
                            </p:childTnLst>
                          </p:cTn>
                        </p:par>
                        <p:par>
                          <p:cTn id="27" fill="hold">
                            <p:stCondLst>
                              <p:cond delay="3000"/>
                            </p:stCondLst>
                            <p:childTnLst>
                              <p:par>
                                <p:cTn id="28" presetID="15"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1000" fill="hold"/>
                                        <p:tgtEl>
                                          <p:spTgt spid="9"/>
                                        </p:tgtEl>
                                        <p:attrNameLst>
                                          <p:attrName>ppt_w</p:attrName>
                                        </p:attrNameLst>
                                      </p:cBhvr>
                                      <p:tavLst>
                                        <p:tav tm="0">
                                          <p:val>
                                            <p:fltVal val="0"/>
                                          </p:val>
                                        </p:tav>
                                        <p:tav tm="100000">
                                          <p:val>
                                            <p:strVal val="#ppt_w"/>
                                          </p:val>
                                        </p:tav>
                                      </p:tavLst>
                                    </p:anim>
                                    <p:anim calcmode="lin" valueType="num">
                                      <p:cBhvr>
                                        <p:cTn id="31" dur="1000" fill="hold"/>
                                        <p:tgtEl>
                                          <p:spTgt spid="9"/>
                                        </p:tgtEl>
                                        <p:attrNameLst>
                                          <p:attrName>ppt_h</p:attrName>
                                        </p:attrNameLst>
                                      </p:cBhvr>
                                      <p:tavLst>
                                        <p:tav tm="0">
                                          <p:val>
                                            <p:fltVal val="0"/>
                                          </p:val>
                                        </p:tav>
                                        <p:tav tm="100000">
                                          <p:val>
                                            <p:strVal val="#ppt_h"/>
                                          </p:val>
                                        </p:tav>
                                      </p:tavLst>
                                    </p:anim>
                                    <p:anim calcmode="lin" valueType="num">
                                      <p:cBhvr>
                                        <p:cTn id="32"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par>
                          <p:cTn id="34" fill="hold">
                            <p:stCondLst>
                              <p:cond delay="4000"/>
                            </p:stCondLst>
                            <p:childTnLst>
                              <p:par>
                                <p:cTn id="35" presetID="26"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80">
                                          <p:stCondLst>
                                            <p:cond delay="0"/>
                                          </p:stCondLst>
                                        </p:cTn>
                                        <p:tgtEl>
                                          <p:spTgt spid="11"/>
                                        </p:tgtEl>
                                      </p:cBhvr>
                                    </p:animEffect>
                                    <p:anim calcmode="lin" valueType="num">
                                      <p:cBhvr>
                                        <p:cTn id="3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43" dur="26">
                                          <p:stCondLst>
                                            <p:cond delay="650"/>
                                          </p:stCondLst>
                                        </p:cTn>
                                        <p:tgtEl>
                                          <p:spTgt spid="11"/>
                                        </p:tgtEl>
                                      </p:cBhvr>
                                      <p:to x="100000" y="60000"/>
                                    </p:animScale>
                                    <p:animScale>
                                      <p:cBhvr>
                                        <p:cTn id="44" dur="166" decel="50000">
                                          <p:stCondLst>
                                            <p:cond delay="676"/>
                                          </p:stCondLst>
                                        </p:cTn>
                                        <p:tgtEl>
                                          <p:spTgt spid="11"/>
                                        </p:tgtEl>
                                      </p:cBhvr>
                                      <p:to x="100000" y="100000"/>
                                    </p:animScale>
                                    <p:animScale>
                                      <p:cBhvr>
                                        <p:cTn id="45" dur="26">
                                          <p:stCondLst>
                                            <p:cond delay="1312"/>
                                          </p:stCondLst>
                                        </p:cTn>
                                        <p:tgtEl>
                                          <p:spTgt spid="11"/>
                                        </p:tgtEl>
                                      </p:cBhvr>
                                      <p:to x="100000" y="80000"/>
                                    </p:animScale>
                                    <p:animScale>
                                      <p:cBhvr>
                                        <p:cTn id="46" dur="166" decel="50000">
                                          <p:stCondLst>
                                            <p:cond delay="1338"/>
                                          </p:stCondLst>
                                        </p:cTn>
                                        <p:tgtEl>
                                          <p:spTgt spid="11"/>
                                        </p:tgtEl>
                                      </p:cBhvr>
                                      <p:to x="100000" y="100000"/>
                                    </p:animScale>
                                    <p:animScale>
                                      <p:cBhvr>
                                        <p:cTn id="47" dur="26">
                                          <p:stCondLst>
                                            <p:cond delay="1642"/>
                                          </p:stCondLst>
                                        </p:cTn>
                                        <p:tgtEl>
                                          <p:spTgt spid="11"/>
                                        </p:tgtEl>
                                      </p:cBhvr>
                                      <p:to x="100000" y="90000"/>
                                    </p:animScale>
                                    <p:animScale>
                                      <p:cBhvr>
                                        <p:cTn id="48" dur="166" decel="50000">
                                          <p:stCondLst>
                                            <p:cond delay="1668"/>
                                          </p:stCondLst>
                                        </p:cTn>
                                        <p:tgtEl>
                                          <p:spTgt spid="11"/>
                                        </p:tgtEl>
                                      </p:cBhvr>
                                      <p:to x="100000" y="100000"/>
                                    </p:animScale>
                                    <p:animScale>
                                      <p:cBhvr>
                                        <p:cTn id="49" dur="26">
                                          <p:stCondLst>
                                            <p:cond delay="1808"/>
                                          </p:stCondLst>
                                        </p:cTn>
                                        <p:tgtEl>
                                          <p:spTgt spid="11"/>
                                        </p:tgtEl>
                                      </p:cBhvr>
                                      <p:to x="100000" y="95000"/>
                                    </p:animScale>
                                    <p:animScale>
                                      <p:cBhvr>
                                        <p:cTn id="50" dur="166" decel="50000">
                                          <p:stCondLst>
                                            <p:cond delay="1834"/>
                                          </p:stCondLst>
                                        </p:cTn>
                                        <p:tgtEl>
                                          <p:spTgt spid="11"/>
                                        </p:tgtEl>
                                      </p:cBhvr>
                                      <p:to x="100000" y="100000"/>
                                    </p:animScale>
                                  </p:childTnLst>
                                </p:cTn>
                              </p:par>
                            </p:childTnLst>
                          </p:cTn>
                        </p:par>
                        <p:par>
                          <p:cTn id="51" fill="hold">
                            <p:stCondLst>
                              <p:cond delay="6000"/>
                            </p:stCondLst>
                            <p:childTnLst>
                              <p:par>
                                <p:cTn id="52" presetID="25" presetClass="entr" presetSubtype="0" fill="hold" nodeType="afterEffect">
                                  <p:stCondLst>
                                    <p:cond delay="0"/>
                                  </p:stCondLst>
                                  <p:childTnLst>
                                    <p:set>
                                      <p:cBhvr>
                                        <p:cTn id="53" dur="1" fill="hold">
                                          <p:stCondLst>
                                            <p:cond delay="0"/>
                                          </p:stCondLst>
                                        </p:cTn>
                                        <p:tgtEl>
                                          <p:spTgt spid="13"/>
                                        </p:tgtEl>
                                        <p:attrNameLst>
                                          <p:attrName>style.visibility</p:attrName>
                                        </p:attrNameLst>
                                      </p:cBhvr>
                                      <p:to>
                                        <p:strVal val="visible"/>
                                      </p:to>
                                    </p:set>
                                    <p:anim calcmode="lin" valueType="num">
                                      <p:cBhvr>
                                        <p:cTn id="54" dur="500" decel="50000" fill="hold">
                                          <p:stCondLst>
                                            <p:cond delay="0"/>
                                          </p:stCondLst>
                                        </p:cTn>
                                        <p:tgtEl>
                                          <p:spTgt spid="13"/>
                                        </p:tgtEl>
                                        <p:attrNameLst>
                                          <p:attrName>style.rotation</p:attrName>
                                        </p:attrNameLst>
                                      </p:cBhvr>
                                      <p:tavLst>
                                        <p:tav tm="0">
                                          <p:val>
                                            <p:fltVal val="-90"/>
                                          </p:val>
                                        </p:tav>
                                        <p:tav tm="100000">
                                          <p:val>
                                            <p:fltVal val="0"/>
                                          </p:val>
                                        </p:tav>
                                      </p:tavLst>
                                    </p:anim>
                                    <p:anim calcmode="lin" valueType="num">
                                      <p:cBhvr>
                                        <p:cTn id="55" dur="500" decel="50000" fill="hold">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56" dur="500" accel="50000" fill="hold">
                                          <p:stCondLst>
                                            <p:cond delay="500"/>
                                          </p:stCondLst>
                                        </p:cTn>
                                        <p:tgtEl>
                                          <p:spTgt spid="13"/>
                                        </p:tgtEl>
                                        <p:attrNameLst>
                                          <p:attrName>ppt_w</p:attrName>
                                        </p:attrNameLst>
                                      </p:cBhvr>
                                      <p:tavLst>
                                        <p:tav tm="0">
                                          <p:val>
                                            <p:strVal val="#ppt_w*.05"/>
                                          </p:val>
                                        </p:tav>
                                        <p:tav tm="100000">
                                          <p:val>
                                            <p:strVal val="#ppt_w"/>
                                          </p:val>
                                        </p:tav>
                                      </p:tavLst>
                                    </p:anim>
                                    <p:anim calcmode="lin" valueType="num">
                                      <p:cBhvr>
                                        <p:cTn id="57" dur="1000" fill="hold"/>
                                        <p:tgtEl>
                                          <p:spTgt spid="13"/>
                                        </p:tgtEl>
                                        <p:attrNameLst>
                                          <p:attrName>ppt_h</p:attrName>
                                        </p:attrNameLst>
                                      </p:cBhvr>
                                      <p:tavLst>
                                        <p:tav tm="0">
                                          <p:val>
                                            <p:strVal val="#ppt_h"/>
                                          </p:val>
                                        </p:tav>
                                        <p:tav tm="100000">
                                          <p:val>
                                            <p:strVal val="#ppt_h"/>
                                          </p:val>
                                        </p:tav>
                                      </p:tavLst>
                                    </p:anim>
                                    <p:anim calcmode="lin" valueType="num">
                                      <p:cBhvr>
                                        <p:cTn id="58" dur="500" decel="50000" fill="hold">
                                          <p:stCondLst>
                                            <p:cond delay="0"/>
                                          </p:stCondLst>
                                        </p:cTn>
                                        <p:tgtEl>
                                          <p:spTgt spid="13"/>
                                        </p:tgtEl>
                                        <p:attrNameLst>
                                          <p:attrName>ppt_x</p:attrName>
                                        </p:attrNameLst>
                                      </p:cBhvr>
                                      <p:tavLst>
                                        <p:tav tm="0">
                                          <p:val>
                                            <p:strVal val="#ppt_x+.4"/>
                                          </p:val>
                                        </p:tav>
                                        <p:tav tm="100000">
                                          <p:val>
                                            <p:strVal val="#ppt_x"/>
                                          </p:val>
                                        </p:tav>
                                      </p:tavLst>
                                    </p:anim>
                                    <p:anim calcmode="lin" valueType="num">
                                      <p:cBhvr>
                                        <p:cTn id="59" dur="500" decel="50000" fill="hold">
                                          <p:stCondLst>
                                            <p:cond delay="0"/>
                                          </p:stCondLst>
                                        </p:cTn>
                                        <p:tgtEl>
                                          <p:spTgt spid="13"/>
                                        </p:tgtEl>
                                        <p:attrNameLst>
                                          <p:attrName>ppt_y</p:attrName>
                                        </p:attrNameLst>
                                      </p:cBhvr>
                                      <p:tavLst>
                                        <p:tav tm="0">
                                          <p:val>
                                            <p:strVal val="#ppt_y-.2"/>
                                          </p:val>
                                        </p:tav>
                                        <p:tav tm="100000">
                                          <p:val>
                                            <p:strVal val="#ppt_y+.1"/>
                                          </p:val>
                                        </p:tav>
                                      </p:tavLst>
                                    </p:anim>
                                    <p:anim calcmode="lin" valueType="num">
                                      <p:cBhvr>
                                        <p:cTn id="60" dur="500" accel="50000" fill="hold">
                                          <p:stCondLst>
                                            <p:cond delay="500"/>
                                          </p:stCondLst>
                                        </p:cTn>
                                        <p:tgtEl>
                                          <p:spTgt spid="13"/>
                                        </p:tgtEl>
                                        <p:attrNameLst>
                                          <p:attrName>ppt_y</p:attrName>
                                        </p:attrNameLst>
                                      </p:cBhvr>
                                      <p:tavLst>
                                        <p:tav tm="0">
                                          <p:val>
                                            <p:strVal val="#ppt_y+.1"/>
                                          </p:val>
                                        </p:tav>
                                        <p:tav tm="100000">
                                          <p:val>
                                            <p:strVal val="#ppt_y"/>
                                          </p:val>
                                        </p:tav>
                                      </p:tavLst>
                                    </p:anim>
                                    <p:animEffect transition="in" filter="fade">
                                      <p:cBhvr>
                                        <p:cTn id="61" dur="1000" decel="50000">
                                          <p:stCondLst>
                                            <p:cond delay="0"/>
                                          </p:stCondLst>
                                        </p:cTn>
                                        <p:tgtEl>
                                          <p:spTgt spid="13"/>
                                        </p:tgtEl>
                                      </p:cBhvr>
                                    </p:animEffect>
                                  </p:childTnLst>
                                </p:cTn>
                              </p:par>
                            </p:childTnLst>
                          </p:cTn>
                        </p:par>
                        <p:par>
                          <p:cTn id="62" fill="hold">
                            <p:stCondLst>
                              <p:cond delay="7000"/>
                            </p:stCondLst>
                            <p:childTnLst>
                              <p:par>
                                <p:cTn id="63" presetID="30" presetClass="entr" presetSubtype="0" fill="hold"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800" decel="100000"/>
                                        <p:tgtEl>
                                          <p:spTgt spid="15"/>
                                        </p:tgtEl>
                                      </p:cBhvr>
                                    </p:animEffect>
                                    <p:anim calcmode="lin" valueType="num">
                                      <p:cBhvr>
                                        <p:cTn id="66" dur="800" decel="100000" fill="hold"/>
                                        <p:tgtEl>
                                          <p:spTgt spid="15"/>
                                        </p:tgtEl>
                                        <p:attrNameLst>
                                          <p:attrName>style.rotation</p:attrName>
                                        </p:attrNameLst>
                                      </p:cBhvr>
                                      <p:tavLst>
                                        <p:tav tm="0">
                                          <p:val>
                                            <p:fltVal val="-90"/>
                                          </p:val>
                                        </p:tav>
                                        <p:tav tm="100000">
                                          <p:val>
                                            <p:fltVal val="0"/>
                                          </p:val>
                                        </p:tav>
                                      </p:tavLst>
                                    </p:anim>
                                    <p:anim calcmode="lin" valueType="num">
                                      <p:cBhvr>
                                        <p:cTn id="67" dur="800" decel="100000" fill="hold"/>
                                        <p:tgtEl>
                                          <p:spTgt spid="15"/>
                                        </p:tgtEl>
                                        <p:attrNameLst>
                                          <p:attrName>ppt_x</p:attrName>
                                        </p:attrNameLst>
                                      </p:cBhvr>
                                      <p:tavLst>
                                        <p:tav tm="0">
                                          <p:val>
                                            <p:strVal val="#ppt_x+0.4"/>
                                          </p:val>
                                        </p:tav>
                                        <p:tav tm="100000">
                                          <p:val>
                                            <p:strVal val="#ppt_x-0.05"/>
                                          </p:val>
                                        </p:tav>
                                      </p:tavLst>
                                    </p:anim>
                                    <p:anim calcmode="lin" valueType="num">
                                      <p:cBhvr>
                                        <p:cTn id="68" dur="800" decel="100000" fill="hold"/>
                                        <p:tgtEl>
                                          <p:spTgt spid="15"/>
                                        </p:tgtEl>
                                        <p:attrNameLst>
                                          <p:attrName>ppt_y</p:attrName>
                                        </p:attrNameLst>
                                      </p:cBhvr>
                                      <p:tavLst>
                                        <p:tav tm="0">
                                          <p:val>
                                            <p:strVal val="#ppt_y-0.4"/>
                                          </p:val>
                                        </p:tav>
                                        <p:tav tm="100000">
                                          <p:val>
                                            <p:strVal val="#ppt_y+0.1"/>
                                          </p:val>
                                        </p:tav>
                                      </p:tavLst>
                                    </p:anim>
                                    <p:anim calcmode="lin" valueType="num">
                                      <p:cBhvr>
                                        <p:cTn id="69"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70"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06E09-3B1C-D89C-4B84-DE1F733B71E0}"/>
              </a:ext>
            </a:extLst>
          </p:cNvPr>
          <p:cNvSpPr>
            <a:spLocks noGrp="1"/>
          </p:cNvSpPr>
          <p:nvPr>
            <p:ph type="title"/>
          </p:nvPr>
        </p:nvSpPr>
        <p:spPr>
          <a:xfrm>
            <a:off x="1141413" y="609600"/>
            <a:ext cx="9905998" cy="1022819"/>
          </a:xfrm>
        </p:spPr>
        <p:txBody>
          <a:bodyPr>
            <a:normAutofit fontScale="90000"/>
          </a:bodyPr>
          <a:lstStyle/>
          <a:p>
            <a:pPr fontAlgn="t"/>
            <a:r>
              <a:rPr lang="en-US" b="0" i="0" u="none" strike="noStrike" dirty="0">
                <a:effectLst/>
                <a:latin typeface="Google Sans"/>
              </a:rPr>
              <a:t>in·tu·i·tion</a:t>
            </a:r>
            <a:br>
              <a:rPr lang="en-US" b="0" i="0" u="none" strike="noStrike" dirty="0">
                <a:effectLst/>
                <a:latin typeface="Google Sans"/>
              </a:rPr>
            </a:br>
            <a:r>
              <a:rPr lang="en-US" b="0" i="0" u="none" strike="noStrike" dirty="0">
                <a:effectLst/>
                <a:latin typeface="arial" panose="020B0604020202020204" pitchFamily="34" charset="0"/>
              </a:rPr>
              <a:t>/ˌinto͞oˈiSH(ə)n,ˌintəˈwiSH(ə)n/</a:t>
            </a:r>
            <a:endParaRPr lang="en-US" dirty="0"/>
          </a:p>
        </p:txBody>
      </p:sp>
      <p:pic>
        <p:nvPicPr>
          <p:cNvPr id="5" name="Content Placeholder 4">
            <a:extLst>
              <a:ext uri="{FF2B5EF4-FFF2-40B4-BE49-F238E27FC236}">
                <a16:creationId xmlns:a16="http://schemas.microsoft.com/office/drawing/2014/main" id="{424EC234-4CCA-F3CE-9770-B267F3CBE1DD}"/>
              </a:ext>
            </a:extLst>
          </p:cNvPr>
          <p:cNvPicPr>
            <a:picLocks noGrp="1" noChangeAspect="1"/>
          </p:cNvPicPr>
          <p:nvPr>
            <p:ph idx="1"/>
          </p:nvPr>
        </p:nvPicPr>
        <p:blipFill>
          <a:blip r:embed="rId2"/>
          <a:stretch>
            <a:fillRect/>
          </a:stretch>
        </p:blipFill>
        <p:spPr>
          <a:xfrm>
            <a:off x="1478950" y="1699905"/>
            <a:ext cx="9234100" cy="4548495"/>
          </a:xfrm>
        </p:spPr>
      </p:pic>
      <p:cxnSp>
        <p:nvCxnSpPr>
          <p:cNvPr id="7" name="Straight Arrow Connector 6">
            <a:extLst>
              <a:ext uri="{FF2B5EF4-FFF2-40B4-BE49-F238E27FC236}">
                <a16:creationId xmlns:a16="http://schemas.microsoft.com/office/drawing/2014/main" id="{FAEAC131-03FF-5440-D137-98BE471A889E}"/>
              </a:ext>
            </a:extLst>
          </p:cNvPr>
          <p:cNvCxnSpPr/>
          <p:nvPr/>
        </p:nvCxnSpPr>
        <p:spPr>
          <a:xfrm>
            <a:off x="4492107" y="4241134"/>
            <a:ext cx="371192" cy="56131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CDF64530-B499-0963-558C-957AC6ACE595}"/>
              </a:ext>
            </a:extLst>
          </p:cNvPr>
          <p:cNvSpPr txBox="1"/>
          <p:nvPr/>
        </p:nvSpPr>
        <p:spPr>
          <a:xfrm>
            <a:off x="3949671" y="3871802"/>
            <a:ext cx="697627" cy="369332"/>
          </a:xfrm>
          <a:prstGeom prst="rect">
            <a:avLst/>
          </a:prstGeom>
          <a:noFill/>
        </p:spPr>
        <p:txBody>
          <a:bodyPr wrap="none" rtlCol="0">
            <a:spAutoFit/>
          </a:bodyPr>
          <a:lstStyle/>
          <a:p>
            <a:r>
              <a:rPr lang="en-US" dirty="0">
                <a:solidFill>
                  <a:schemeClr val="accent1"/>
                </a:solidFill>
              </a:rPr>
              <a:t>1877</a:t>
            </a:r>
          </a:p>
        </p:txBody>
      </p:sp>
      <p:cxnSp>
        <p:nvCxnSpPr>
          <p:cNvPr id="14" name="Straight Arrow Connector 13">
            <a:extLst>
              <a:ext uri="{FF2B5EF4-FFF2-40B4-BE49-F238E27FC236}">
                <a16:creationId xmlns:a16="http://schemas.microsoft.com/office/drawing/2014/main" id="{313F2648-A09D-74AE-CA37-9BC424B6439E}"/>
              </a:ext>
            </a:extLst>
          </p:cNvPr>
          <p:cNvCxnSpPr/>
          <p:nvPr/>
        </p:nvCxnSpPr>
        <p:spPr>
          <a:xfrm>
            <a:off x="7824002" y="4121930"/>
            <a:ext cx="371192" cy="56131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A122DA65-D2B8-5AD6-3148-BB098007A8A9}"/>
              </a:ext>
            </a:extLst>
          </p:cNvPr>
          <p:cNvSpPr txBox="1"/>
          <p:nvPr/>
        </p:nvSpPr>
        <p:spPr>
          <a:xfrm>
            <a:off x="7281566" y="3752598"/>
            <a:ext cx="697627" cy="369332"/>
          </a:xfrm>
          <a:prstGeom prst="rect">
            <a:avLst/>
          </a:prstGeom>
          <a:noFill/>
        </p:spPr>
        <p:txBody>
          <a:bodyPr wrap="none" rtlCol="0">
            <a:spAutoFit/>
          </a:bodyPr>
          <a:lstStyle/>
          <a:p>
            <a:r>
              <a:rPr lang="en-US" dirty="0">
                <a:solidFill>
                  <a:schemeClr val="accent1"/>
                </a:solidFill>
              </a:rPr>
              <a:t>1967</a:t>
            </a:r>
          </a:p>
        </p:txBody>
      </p:sp>
      <p:cxnSp>
        <p:nvCxnSpPr>
          <p:cNvPr id="16" name="Straight Arrow Connector 15">
            <a:extLst>
              <a:ext uri="{FF2B5EF4-FFF2-40B4-BE49-F238E27FC236}">
                <a16:creationId xmlns:a16="http://schemas.microsoft.com/office/drawing/2014/main" id="{6CB56E7B-D6F7-9E24-9D42-645EAF8EA6AE}"/>
              </a:ext>
            </a:extLst>
          </p:cNvPr>
          <p:cNvCxnSpPr>
            <a:cxnSpLocks/>
          </p:cNvCxnSpPr>
          <p:nvPr/>
        </p:nvCxnSpPr>
        <p:spPr>
          <a:xfrm>
            <a:off x="9198400" y="3220368"/>
            <a:ext cx="870641" cy="7015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5C2C8FD3-4D21-E171-AE92-F64113BF52D0}"/>
              </a:ext>
            </a:extLst>
          </p:cNvPr>
          <p:cNvSpPr txBox="1"/>
          <p:nvPr/>
        </p:nvSpPr>
        <p:spPr>
          <a:xfrm>
            <a:off x="8500773" y="3035702"/>
            <a:ext cx="697627" cy="369332"/>
          </a:xfrm>
          <a:prstGeom prst="rect">
            <a:avLst/>
          </a:prstGeom>
          <a:noFill/>
        </p:spPr>
        <p:txBody>
          <a:bodyPr wrap="square" rtlCol="0">
            <a:spAutoFit/>
          </a:bodyPr>
          <a:lstStyle/>
          <a:p>
            <a:r>
              <a:rPr lang="en-US" dirty="0">
                <a:solidFill>
                  <a:schemeClr val="accent1"/>
                </a:solidFill>
              </a:rPr>
              <a:t>2019</a:t>
            </a:r>
          </a:p>
        </p:txBody>
      </p:sp>
    </p:spTree>
    <p:extLst>
      <p:ext uri="{BB962C8B-B14F-4D97-AF65-F5344CB8AC3E}">
        <p14:creationId xmlns:p14="http://schemas.microsoft.com/office/powerpoint/2010/main" val="3431324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5908-6DFE-8B72-E3EA-9C5CD69F54C7}"/>
              </a:ext>
            </a:extLst>
          </p:cNvPr>
          <p:cNvSpPr>
            <a:spLocks noGrp="1"/>
          </p:cNvSpPr>
          <p:nvPr>
            <p:ph type="title"/>
          </p:nvPr>
        </p:nvSpPr>
        <p:spPr>
          <a:xfrm>
            <a:off x="1141413" y="609600"/>
            <a:ext cx="3846110" cy="1790700"/>
          </a:xfrm>
        </p:spPr>
        <p:txBody>
          <a:bodyPr/>
          <a:lstStyle/>
          <a:p>
            <a:r>
              <a:rPr lang="en-US" dirty="0"/>
              <a:t>Google</a:t>
            </a:r>
            <a:br>
              <a:rPr lang="en-US" dirty="0"/>
            </a:br>
            <a:r>
              <a:rPr lang="en-US" dirty="0"/>
              <a:t> “intuition 2019”</a:t>
            </a:r>
          </a:p>
        </p:txBody>
      </p:sp>
      <p:pic>
        <p:nvPicPr>
          <p:cNvPr id="8" name="Picture 7">
            <a:extLst>
              <a:ext uri="{FF2B5EF4-FFF2-40B4-BE49-F238E27FC236}">
                <a16:creationId xmlns:a16="http://schemas.microsoft.com/office/drawing/2014/main" id="{5DC507D5-027E-B34F-1047-BD7FFE683814}"/>
              </a:ext>
            </a:extLst>
          </p:cNvPr>
          <p:cNvPicPr>
            <a:picLocks noChangeAspect="1"/>
          </p:cNvPicPr>
          <p:nvPr/>
        </p:nvPicPr>
        <p:blipFill>
          <a:blip r:embed="rId2"/>
          <a:stretch>
            <a:fillRect/>
          </a:stretch>
        </p:blipFill>
        <p:spPr>
          <a:xfrm>
            <a:off x="5559023" y="769136"/>
            <a:ext cx="5330650" cy="5319727"/>
          </a:xfrm>
          <a:prstGeom prst="rect">
            <a:avLst/>
          </a:prstGeom>
        </p:spPr>
      </p:pic>
      <p:sp>
        <p:nvSpPr>
          <p:cNvPr id="9" name="TextBox 8">
            <a:extLst>
              <a:ext uri="{FF2B5EF4-FFF2-40B4-BE49-F238E27FC236}">
                <a16:creationId xmlns:a16="http://schemas.microsoft.com/office/drawing/2014/main" id="{3FE0855F-4A3E-7E74-82DF-0B3866C4E1B8}"/>
              </a:ext>
            </a:extLst>
          </p:cNvPr>
          <p:cNvSpPr txBox="1"/>
          <p:nvPr/>
        </p:nvSpPr>
        <p:spPr>
          <a:xfrm>
            <a:off x="1302327" y="2722417"/>
            <a:ext cx="3955473" cy="2246769"/>
          </a:xfrm>
          <a:prstGeom prst="rect">
            <a:avLst/>
          </a:prstGeom>
          <a:noFill/>
        </p:spPr>
        <p:txBody>
          <a:bodyPr wrap="square" rtlCol="0">
            <a:spAutoFit/>
          </a:bodyPr>
          <a:lstStyle/>
          <a:p>
            <a:r>
              <a:rPr lang="en-US" sz="2800" b="0" i="0" dirty="0">
                <a:solidFill>
                  <a:schemeClr val="accent5"/>
                </a:solidFill>
                <a:effectLst/>
              </a:rPr>
              <a:t>Red, red wine</a:t>
            </a:r>
            <a:br>
              <a:rPr lang="en-US" sz="2800" dirty="0">
                <a:solidFill>
                  <a:schemeClr val="accent5"/>
                </a:solidFill>
              </a:rPr>
            </a:br>
            <a:r>
              <a:rPr lang="en-US" sz="2800" b="0" i="0" dirty="0">
                <a:solidFill>
                  <a:schemeClr val="accent5"/>
                </a:solidFill>
                <a:effectLst/>
              </a:rPr>
              <a:t>Stay close to me</a:t>
            </a:r>
            <a:br>
              <a:rPr lang="en-US" sz="2800" dirty="0">
                <a:solidFill>
                  <a:schemeClr val="accent5"/>
                </a:solidFill>
              </a:rPr>
            </a:br>
            <a:r>
              <a:rPr lang="en-US" sz="2800" b="0" i="0" dirty="0">
                <a:solidFill>
                  <a:schemeClr val="accent5"/>
                </a:solidFill>
                <a:effectLst/>
              </a:rPr>
              <a:t>Don't let me be alone</a:t>
            </a:r>
            <a:br>
              <a:rPr lang="en-US" sz="2800" dirty="0">
                <a:solidFill>
                  <a:schemeClr val="accent5"/>
                </a:solidFill>
              </a:rPr>
            </a:br>
            <a:r>
              <a:rPr lang="en-US" sz="2800" b="0" i="0" dirty="0">
                <a:solidFill>
                  <a:schemeClr val="accent5"/>
                </a:solidFill>
                <a:effectLst/>
              </a:rPr>
              <a:t>It's tearin' apart</a:t>
            </a:r>
            <a:br>
              <a:rPr lang="en-US" sz="2800" dirty="0">
                <a:solidFill>
                  <a:schemeClr val="accent5"/>
                </a:solidFill>
              </a:rPr>
            </a:br>
            <a:r>
              <a:rPr lang="en-US" sz="2800" b="0" i="0" dirty="0">
                <a:solidFill>
                  <a:schemeClr val="accent5"/>
                </a:solidFill>
                <a:effectLst/>
              </a:rPr>
              <a:t>My blue, blue heart</a:t>
            </a:r>
            <a:endParaRPr lang="en-US" sz="2800" dirty="0">
              <a:solidFill>
                <a:schemeClr val="accent5"/>
              </a:solidFill>
            </a:endParaRPr>
          </a:p>
        </p:txBody>
      </p:sp>
      <p:sp>
        <p:nvSpPr>
          <p:cNvPr id="10" name="TextBox 9">
            <a:extLst>
              <a:ext uri="{FF2B5EF4-FFF2-40B4-BE49-F238E27FC236}">
                <a16:creationId xmlns:a16="http://schemas.microsoft.com/office/drawing/2014/main" id="{AEC746EE-DA88-83F4-6C80-3A7CC8592DE7}"/>
              </a:ext>
            </a:extLst>
          </p:cNvPr>
          <p:cNvSpPr txBox="1"/>
          <p:nvPr/>
        </p:nvSpPr>
        <p:spPr>
          <a:xfrm>
            <a:off x="3294431" y="5719531"/>
            <a:ext cx="1693092" cy="369332"/>
          </a:xfrm>
          <a:prstGeom prst="rect">
            <a:avLst/>
          </a:prstGeom>
          <a:noFill/>
        </p:spPr>
        <p:txBody>
          <a:bodyPr wrap="none" rtlCol="0">
            <a:spAutoFit/>
          </a:bodyPr>
          <a:lstStyle/>
          <a:p>
            <a:r>
              <a:rPr lang="en-US" dirty="0">
                <a:solidFill>
                  <a:schemeClr val="accent1"/>
                </a:solidFill>
              </a:rPr>
              <a:t>Source:</a:t>
            </a:r>
            <a:r>
              <a:rPr lang="en-US" dirty="0"/>
              <a:t>  UB40</a:t>
            </a:r>
          </a:p>
        </p:txBody>
      </p:sp>
    </p:spTree>
    <p:extLst>
      <p:ext uri="{BB962C8B-B14F-4D97-AF65-F5344CB8AC3E}">
        <p14:creationId xmlns:p14="http://schemas.microsoft.com/office/powerpoint/2010/main" val="909276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5908-6DFE-8B72-E3EA-9C5CD69F54C7}"/>
              </a:ext>
            </a:extLst>
          </p:cNvPr>
          <p:cNvSpPr>
            <a:spLocks noGrp="1"/>
          </p:cNvSpPr>
          <p:nvPr>
            <p:ph type="title"/>
          </p:nvPr>
        </p:nvSpPr>
        <p:spPr>
          <a:xfrm>
            <a:off x="1141413" y="609600"/>
            <a:ext cx="3846110" cy="1790700"/>
          </a:xfrm>
        </p:spPr>
        <p:txBody>
          <a:bodyPr/>
          <a:lstStyle/>
          <a:p>
            <a:r>
              <a:rPr lang="en-US" dirty="0"/>
              <a:t>Google</a:t>
            </a:r>
            <a:br>
              <a:rPr lang="en-US" dirty="0"/>
            </a:br>
            <a:r>
              <a:rPr lang="en-US" dirty="0"/>
              <a:t> “intuition 2019”</a:t>
            </a:r>
          </a:p>
        </p:txBody>
      </p:sp>
      <p:pic>
        <p:nvPicPr>
          <p:cNvPr id="8" name="Picture 7">
            <a:extLst>
              <a:ext uri="{FF2B5EF4-FFF2-40B4-BE49-F238E27FC236}">
                <a16:creationId xmlns:a16="http://schemas.microsoft.com/office/drawing/2014/main" id="{5DC507D5-027E-B34F-1047-BD7FFE683814}"/>
              </a:ext>
            </a:extLst>
          </p:cNvPr>
          <p:cNvPicPr>
            <a:picLocks noChangeAspect="1"/>
          </p:cNvPicPr>
          <p:nvPr/>
        </p:nvPicPr>
        <p:blipFill>
          <a:blip r:embed="rId2"/>
          <a:stretch>
            <a:fillRect/>
          </a:stretch>
        </p:blipFill>
        <p:spPr>
          <a:xfrm>
            <a:off x="5559023" y="769136"/>
            <a:ext cx="5330650" cy="5319727"/>
          </a:xfrm>
          <a:prstGeom prst="rect">
            <a:avLst/>
          </a:prstGeom>
        </p:spPr>
      </p:pic>
      <p:sp>
        <p:nvSpPr>
          <p:cNvPr id="10" name="TextBox 9">
            <a:extLst>
              <a:ext uri="{FF2B5EF4-FFF2-40B4-BE49-F238E27FC236}">
                <a16:creationId xmlns:a16="http://schemas.microsoft.com/office/drawing/2014/main" id="{AEC746EE-DA88-83F4-6C80-3A7CC8592DE7}"/>
              </a:ext>
            </a:extLst>
          </p:cNvPr>
          <p:cNvSpPr txBox="1"/>
          <p:nvPr/>
        </p:nvSpPr>
        <p:spPr>
          <a:xfrm>
            <a:off x="1166411" y="5719531"/>
            <a:ext cx="3252814" cy="369332"/>
          </a:xfrm>
          <a:prstGeom prst="rect">
            <a:avLst/>
          </a:prstGeom>
          <a:noFill/>
        </p:spPr>
        <p:txBody>
          <a:bodyPr wrap="none" rtlCol="0">
            <a:spAutoFit/>
          </a:bodyPr>
          <a:lstStyle/>
          <a:p>
            <a:r>
              <a:rPr lang="en-US" dirty="0">
                <a:solidFill>
                  <a:schemeClr val="accent1"/>
                </a:solidFill>
              </a:rPr>
              <a:t>Source:</a:t>
            </a:r>
            <a:r>
              <a:rPr lang="en-US" dirty="0"/>
              <a:t> www.vinology.com</a:t>
            </a:r>
          </a:p>
        </p:txBody>
      </p:sp>
      <p:pic>
        <p:nvPicPr>
          <p:cNvPr id="3" name="Picture 2">
            <a:extLst>
              <a:ext uri="{FF2B5EF4-FFF2-40B4-BE49-F238E27FC236}">
                <a16:creationId xmlns:a16="http://schemas.microsoft.com/office/drawing/2014/main" id="{305ED109-6BB9-2437-FC74-07E67BDC0209}"/>
              </a:ext>
            </a:extLst>
          </p:cNvPr>
          <p:cNvPicPr>
            <a:picLocks noChangeAspect="1"/>
          </p:cNvPicPr>
          <p:nvPr/>
        </p:nvPicPr>
        <p:blipFill>
          <a:blip r:embed="rId3"/>
          <a:stretch>
            <a:fillRect/>
          </a:stretch>
        </p:blipFill>
        <p:spPr>
          <a:xfrm>
            <a:off x="1009276" y="2228021"/>
            <a:ext cx="4110383" cy="3229804"/>
          </a:xfrm>
          <a:prstGeom prst="rect">
            <a:avLst/>
          </a:prstGeom>
        </p:spPr>
      </p:pic>
    </p:spTree>
    <p:extLst>
      <p:ext uri="{BB962C8B-B14F-4D97-AF65-F5344CB8AC3E}">
        <p14:creationId xmlns:p14="http://schemas.microsoft.com/office/powerpoint/2010/main" val="2761018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7E8E4-D118-8C52-DC24-EC2F66D59B0F}"/>
              </a:ext>
            </a:extLst>
          </p:cNvPr>
          <p:cNvSpPr>
            <a:spLocks noGrp="1"/>
          </p:cNvSpPr>
          <p:nvPr>
            <p:ph type="title"/>
          </p:nvPr>
        </p:nvSpPr>
        <p:spPr>
          <a:xfrm>
            <a:off x="1141413" y="609600"/>
            <a:ext cx="9905998" cy="1057275"/>
          </a:xfrm>
        </p:spPr>
        <p:txBody>
          <a:bodyPr/>
          <a:lstStyle/>
          <a:p>
            <a:r>
              <a:rPr lang="en-US" dirty="0"/>
              <a:t>Intuition – key points</a:t>
            </a:r>
          </a:p>
        </p:txBody>
      </p:sp>
      <p:sp>
        <p:nvSpPr>
          <p:cNvPr id="3" name="Content Placeholder 2">
            <a:extLst>
              <a:ext uri="{FF2B5EF4-FFF2-40B4-BE49-F238E27FC236}">
                <a16:creationId xmlns:a16="http://schemas.microsoft.com/office/drawing/2014/main" id="{B74C4F69-871B-A199-F065-7C5ECBE0B116}"/>
              </a:ext>
            </a:extLst>
          </p:cNvPr>
          <p:cNvSpPr>
            <a:spLocks noGrp="1"/>
          </p:cNvSpPr>
          <p:nvPr>
            <p:ph idx="1"/>
          </p:nvPr>
        </p:nvSpPr>
        <p:spPr>
          <a:xfrm>
            <a:off x="1141413" y="1762125"/>
            <a:ext cx="9905998" cy="4029075"/>
          </a:xfrm>
        </p:spPr>
        <p:txBody>
          <a:bodyPr/>
          <a:lstStyle/>
          <a:p>
            <a:r>
              <a:rPr lang="en-US" dirty="0"/>
              <a:t>Matters most to me when I am working on unfamiliar (a colleagues) code.</a:t>
            </a:r>
          </a:p>
        </p:txBody>
      </p:sp>
    </p:spTree>
    <p:extLst>
      <p:ext uri="{BB962C8B-B14F-4D97-AF65-F5344CB8AC3E}">
        <p14:creationId xmlns:p14="http://schemas.microsoft.com/office/powerpoint/2010/main" val="205115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D6F3C1EC-2C86-EE2C-DE1B-5D62D216DB72}"/>
              </a:ext>
            </a:extLst>
          </p:cNvPr>
          <p:cNvPicPr>
            <a:picLocks noChangeAspect="1"/>
          </p:cNvPicPr>
          <p:nvPr/>
        </p:nvPicPr>
        <p:blipFill>
          <a:blip r:embed="rId2"/>
          <a:stretch>
            <a:fillRect/>
          </a:stretch>
        </p:blipFill>
        <p:spPr>
          <a:xfrm>
            <a:off x="190500" y="177798"/>
            <a:ext cx="7772400" cy="477053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C446C5A-3CF0-4616-C2CE-F5291ACB6975}"/>
              </a:ext>
            </a:extLst>
          </p:cNvPr>
          <p:cNvPicPr>
            <a:picLocks noChangeAspect="1"/>
          </p:cNvPicPr>
          <p:nvPr/>
        </p:nvPicPr>
        <p:blipFill>
          <a:blip r:embed="rId3"/>
          <a:stretch>
            <a:fillRect/>
          </a:stretch>
        </p:blipFill>
        <p:spPr>
          <a:xfrm>
            <a:off x="3886200" y="1000125"/>
            <a:ext cx="7772400" cy="4857750"/>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7CCFA259-5118-B5FF-9302-C7F9E2D90376}"/>
              </a:ext>
            </a:extLst>
          </p:cNvPr>
          <p:cNvPicPr>
            <a:picLocks noChangeAspect="1"/>
          </p:cNvPicPr>
          <p:nvPr/>
        </p:nvPicPr>
        <p:blipFill>
          <a:blip r:embed="rId4"/>
          <a:stretch>
            <a:fillRect/>
          </a:stretch>
        </p:blipFill>
        <p:spPr>
          <a:xfrm>
            <a:off x="533400" y="2301995"/>
            <a:ext cx="7772400" cy="4468343"/>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8D8ADFA9-6A3B-9873-B18C-0E4DCE896915}"/>
              </a:ext>
            </a:extLst>
          </p:cNvPr>
          <p:cNvPicPr>
            <a:picLocks noChangeAspect="1"/>
          </p:cNvPicPr>
          <p:nvPr/>
        </p:nvPicPr>
        <p:blipFill>
          <a:blip r:embed="rId5"/>
          <a:stretch>
            <a:fillRect/>
          </a:stretch>
        </p:blipFill>
        <p:spPr>
          <a:xfrm>
            <a:off x="4343400" y="328892"/>
            <a:ext cx="7772400" cy="4468343"/>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0AF36DD9-38A1-A3E6-395C-7227B7F242D3}"/>
              </a:ext>
            </a:extLst>
          </p:cNvPr>
          <p:cNvPicPr>
            <a:picLocks noChangeAspect="1"/>
          </p:cNvPicPr>
          <p:nvPr/>
        </p:nvPicPr>
        <p:blipFill>
          <a:blip r:embed="rId6"/>
          <a:stretch>
            <a:fillRect/>
          </a:stretch>
        </p:blipFill>
        <p:spPr>
          <a:xfrm>
            <a:off x="4114800" y="2060765"/>
            <a:ext cx="7772400" cy="4468343"/>
          </a:xfrm>
          <a:prstGeom prst="rect">
            <a:avLst/>
          </a:prstGeom>
        </p:spPr>
      </p:pic>
      <p:pic>
        <p:nvPicPr>
          <p:cNvPr id="15" name="Picture 14" descr="A screen shot of a computer&#10;&#10;Description automatically generated">
            <a:extLst>
              <a:ext uri="{FF2B5EF4-FFF2-40B4-BE49-F238E27FC236}">
                <a16:creationId xmlns:a16="http://schemas.microsoft.com/office/drawing/2014/main" id="{8E3796C9-C160-2D06-9BD5-A9AC835011D2}"/>
              </a:ext>
            </a:extLst>
          </p:cNvPr>
          <p:cNvPicPr>
            <a:picLocks noChangeAspect="1"/>
          </p:cNvPicPr>
          <p:nvPr/>
        </p:nvPicPr>
        <p:blipFill>
          <a:blip r:embed="rId7"/>
          <a:stretch>
            <a:fillRect/>
          </a:stretch>
        </p:blipFill>
        <p:spPr>
          <a:xfrm>
            <a:off x="1809750" y="861544"/>
            <a:ext cx="7772400" cy="4857750"/>
          </a:xfrm>
          <a:prstGeom prst="rect">
            <a:avLst/>
          </a:prstGeom>
        </p:spPr>
      </p:pic>
    </p:spTree>
    <p:extLst>
      <p:ext uri="{BB962C8B-B14F-4D97-AF65-F5344CB8AC3E}">
        <p14:creationId xmlns:p14="http://schemas.microsoft.com/office/powerpoint/2010/main" val="244820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ppt_w</p:attrName>
                                        </p:attrNameLst>
                                      </p:cBhvr>
                                      <p:tavLst>
                                        <p:tav tm="0">
                                          <p:val>
                                            <p:fltVal val="0"/>
                                          </p:val>
                                        </p:tav>
                                        <p:tav tm="100000">
                                          <p:val>
                                            <p:strVal val="#ppt_w"/>
                                          </p:val>
                                        </p:tav>
                                      </p:tavLst>
                                    </p:anim>
                                    <p:anim calcmode="lin" valueType="num">
                                      <p:cBhvr>
                                        <p:cTn id="8" dur="2000" fill="hold"/>
                                        <p:tgtEl>
                                          <p:spTgt spid="5"/>
                                        </p:tgtEl>
                                        <p:attrNameLst>
                                          <p:attrName>ppt_h</p:attrName>
                                        </p:attrNameLst>
                                      </p:cBhvr>
                                      <p:tavLst>
                                        <p:tav tm="0">
                                          <p:val>
                                            <p:fltVal val="0"/>
                                          </p:val>
                                        </p:tav>
                                        <p:tav tm="100000">
                                          <p:val>
                                            <p:strVal val="#ppt_h"/>
                                          </p:val>
                                        </p:tav>
                                      </p:tavLst>
                                    </p:anim>
                                    <p:anim calcmode="lin" valueType="num">
                                      <p:cBhvr>
                                        <p:cTn id="9" dur="2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2000" fill="hold"/>
                                        <p:tgtEl>
                                          <p:spTgt spid="5"/>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2000"/>
                            </p:stCondLst>
                            <p:childTnLst>
                              <p:par>
                                <p:cTn id="12" presetID="52"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Scale>
                                      <p:cBhvr>
                                        <p:cTn id="14" dur="2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2000" decel="50000" fill="hold">
                                          <p:stCondLst>
                                            <p:cond delay="0"/>
                                          </p:stCondLst>
                                        </p:cTn>
                                        <p:tgtEl>
                                          <p:spTgt spid="7"/>
                                        </p:tgtEl>
                                        <p:attrNameLst>
                                          <p:attrName>ppt_x</p:attrName>
                                          <p:attrName>ppt_y</p:attrName>
                                        </p:attrNameLst>
                                      </p:cBhvr>
                                    </p:animMotion>
                                    <p:animEffect transition="in" filter="fade">
                                      <p:cBhvr>
                                        <p:cTn id="16" dur="2000"/>
                                        <p:tgtEl>
                                          <p:spTgt spid="7"/>
                                        </p:tgtEl>
                                      </p:cBhvr>
                                    </p:animEffect>
                                  </p:childTnLst>
                                </p:cTn>
                              </p:par>
                            </p:childTnLst>
                          </p:cTn>
                        </p:par>
                        <p:par>
                          <p:cTn id="17" fill="hold">
                            <p:stCondLst>
                              <p:cond delay="4000"/>
                            </p:stCondLst>
                            <p:childTnLst>
                              <p:par>
                                <p:cTn id="18" presetID="15"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2000" fill="hold"/>
                                        <p:tgtEl>
                                          <p:spTgt spid="9"/>
                                        </p:tgtEl>
                                        <p:attrNameLst>
                                          <p:attrName>ppt_w</p:attrName>
                                        </p:attrNameLst>
                                      </p:cBhvr>
                                      <p:tavLst>
                                        <p:tav tm="0">
                                          <p:val>
                                            <p:fltVal val="0"/>
                                          </p:val>
                                        </p:tav>
                                        <p:tav tm="100000">
                                          <p:val>
                                            <p:strVal val="#ppt_w"/>
                                          </p:val>
                                        </p:tav>
                                      </p:tavLst>
                                    </p:anim>
                                    <p:anim calcmode="lin" valueType="num">
                                      <p:cBhvr>
                                        <p:cTn id="21" dur="2000" fill="hold"/>
                                        <p:tgtEl>
                                          <p:spTgt spid="9"/>
                                        </p:tgtEl>
                                        <p:attrNameLst>
                                          <p:attrName>ppt_h</p:attrName>
                                        </p:attrNameLst>
                                      </p:cBhvr>
                                      <p:tavLst>
                                        <p:tav tm="0">
                                          <p:val>
                                            <p:fltVal val="0"/>
                                          </p:val>
                                        </p:tav>
                                        <p:tav tm="100000">
                                          <p:val>
                                            <p:strVal val="#ppt_h"/>
                                          </p:val>
                                        </p:tav>
                                      </p:tavLst>
                                    </p:anim>
                                    <p:anim calcmode="lin" valueType="num">
                                      <p:cBhvr>
                                        <p:cTn id="22" dur="2000" fill="hold"/>
                                        <p:tgtEl>
                                          <p:spTgt spid="9"/>
                                        </p:tgtEl>
                                        <p:attrNameLst>
                                          <p:attrName>ppt_x</p:attrName>
                                        </p:attrNameLst>
                                      </p:cBhvr>
                                      <p:tavLst>
                                        <p:tav tm="0" fmla="#ppt_x+(cos(-2*pi*(1-$))*-#ppt_x-sin(-2*pi*(1-$))*(1-#ppt_y))*(1-$)">
                                          <p:val>
                                            <p:fltVal val="0"/>
                                          </p:val>
                                        </p:tav>
                                        <p:tav tm="100000">
                                          <p:val>
                                            <p:fltVal val="1"/>
                                          </p:val>
                                        </p:tav>
                                      </p:tavLst>
                                    </p:anim>
                                    <p:anim calcmode="lin" valueType="num">
                                      <p:cBhvr>
                                        <p:cTn id="23" dur="2000" fill="hold"/>
                                        <p:tgtEl>
                                          <p:spTgt spid="9"/>
                                        </p:tgtEl>
                                        <p:attrNameLst>
                                          <p:attrName>ppt_y</p:attrName>
                                        </p:attrNameLst>
                                      </p:cBhvr>
                                      <p:tavLst>
                                        <p:tav tm="0" fmla="#ppt_y+(sin(-2*pi*(1-$))*-#ppt_x+cos(-2*pi*(1-$))*(1-#ppt_y))*(1-$)">
                                          <p:val>
                                            <p:fltVal val="0"/>
                                          </p:val>
                                        </p:tav>
                                        <p:tav tm="100000">
                                          <p:val>
                                            <p:fltVal val="1"/>
                                          </p:val>
                                        </p:tav>
                                      </p:tavLst>
                                    </p:anim>
                                  </p:childTnLst>
                                </p:cTn>
                              </p:par>
                            </p:childTnLst>
                          </p:cTn>
                        </p:par>
                        <p:par>
                          <p:cTn id="24" fill="hold">
                            <p:stCondLst>
                              <p:cond delay="6000"/>
                            </p:stCondLst>
                            <p:childTnLst>
                              <p:par>
                                <p:cTn id="25" presetID="15"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0" fill="hold"/>
                                        <p:tgtEl>
                                          <p:spTgt spid="11"/>
                                        </p:tgtEl>
                                        <p:attrNameLst>
                                          <p:attrName>ppt_w</p:attrName>
                                        </p:attrNameLst>
                                      </p:cBhvr>
                                      <p:tavLst>
                                        <p:tav tm="0">
                                          <p:val>
                                            <p:fltVal val="0"/>
                                          </p:val>
                                        </p:tav>
                                        <p:tav tm="100000">
                                          <p:val>
                                            <p:strVal val="#ppt_w"/>
                                          </p:val>
                                        </p:tav>
                                      </p:tavLst>
                                    </p:anim>
                                    <p:anim calcmode="lin" valueType="num">
                                      <p:cBhvr>
                                        <p:cTn id="28" dur="2000" fill="hold"/>
                                        <p:tgtEl>
                                          <p:spTgt spid="11"/>
                                        </p:tgtEl>
                                        <p:attrNameLst>
                                          <p:attrName>ppt_h</p:attrName>
                                        </p:attrNameLst>
                                      </p:cBhvr>
                                      <p:tavLst>
                                        <p:tav tm="0">
                                          <p:val>
                                            <p:fltVal val="0"/>
                                          </p:val>
                                        </p:tav>
                                        <p:tav tm="100000">
                                          <p:val>
                                            <p:strVal val="#ppt_h"/>
                                          </p:val>
                                        </p:tav>
                                      </p:tavLst>
                                    </p:anim>
                                    <p:anim calcmode="lin" valueType="num">
                                      <p:cBhvr>
                                        <p:cTn id="29" dur="2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30" dur="2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31" fill="hold">
                            <p:stCondLst>
                              <p:cond delay="8000"/>
                            </p:stCondLst>
                            <p:childTnLst>
                              <p:par>
                                <p:cTn id="32" presetID="25" presetClass="entr" presetSubtype="0"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1000" decel="50000" fill="hold">
                                          <p:stCondLst>
                                            <p:cond delay="0"/>
                                          </p:stCondLst>
                                        </p:cTn>
                                        <p:tgtEl>
                                          <p:spTgt spid="13"/>
                                        </p:tgtEl>
                                        <p:attrNameLst>
                                          <p:attrName>style.rotation</p:attrName>
                                        </p:attrNameLst>
                                      </p:cBhvr>
                                      <p:tavLst>
                                        <p:tav tm="0">
                                          <p:val>
                                            <p:fltVal val="-90"/>
                                          </p:val>
                                        </p:tav>
                                        <p:tav tm="100000">
                                          <p:val>
                                            <p:fltVal val="0"/>
                                          </p:val>
                                        </p:tav>
                                      </p:tavLst>
                                    </p:anim>
                                    <p:anim calcmode="lin" valueType="num">
                                      <p:cBhvr>
                                        <p:cTn id="35" dur="1000" decel="50000" fill="hold">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36" dur="1000" accel="50000" fill="hold">
                                          <p:stCondLst>
                                            <p:cond delay="1000"/>
                                          </p:stCondLst>
                                        </p:cTn>
                                        <p:tgtEl>
                                          <p:spTgt spid="13"/>
                                        </p:tgtEl>
                                        <p:attrNameLst>
                                          <p:attrName>ppt_w</p:attrName>
                                        </p:attrNameLst>
                                      </p:cBhvr>
                                      <p:tavLst>
                                        <p:tav tm="0">
                                          <p:val>
                                            <p:strVal val="#ppt_w*.05"/>
                                          </p:val>
                                        </p:tav>
                                        <p:tav tm="100000">
                                          <p:val>
                                            <p:strVal val="#ppt_w"/>
                                          </p:val>
                                        </p:tav>
                                      </p:tavLst>
                                    </p:anim>
                                    <p:anim calcmode="lin" valueType="num">
                                      <p:cBhvr>
                                        <p:cTn id="37" dur="2000" fill="hold"/>
                                        <p:tgtEl>
                                          <p:spTgt spid="13"/>
                                        </p:tgtEl>
                                        <p:attrNameLst>
                                          <p:attrName>ppt_h</p:attrName>
                                        </p:attrNameLst>
                                      </p:cBhvr>
                                      <p:tavLst>
                                        <p:tav tm="0">
                                          <p:val>
                                            <p:strVal val="#ppt_h"/>
                                          </p:val>
                                        </p:tav>
                                        <p:tav tm="100000">
                                          <p:val>
                                            <p:strVal val="#ppt_h"/>
                                          </p:val>
                                        </p:tav>
                                      </p:tavLst>
                                    </p:anim>
                                    <p:anim calcmode="lin" valueType="num">
                                      <p:cBhvr>
                                        <p:cTn id="38" dur="1000" decel="50000" fill="hold">
                                          <p:stCondLst>
                                            <p:cond delay="0"/>
                                          </p:stCondLst>
                                        </p:cTn>
                                        <p:tgtEl>
                                          <p:spTgt spid="13"/>
                                        </p:tgtEl>
                                        <p:attrNameLst>
                                          <p:attrName>ppt_x</p:attrName>
                                        </p:attrNameLst>
                                      </p:cBhvr>
                                      <p:tavLst>
                                        <p:tav tm="0">
                                          <p:val>
                                            <p:strVal val="#ppt_x+.4"/>
                                          </p:val>
                                        </p:tav>
                                        <p:tav tm="100000">
                                          <p:val>
                                            <p:strVal val="#ppt_x"/>
                                          </p:val>
                                        </p:tav>
                                      </p:tavLst>
                                    </p:anim>
                                    <p:anim calcmode="lin" valueType="num">
                                      <p:cBhvr>
                                        <p:cTn id="39" dur="1000" decel="50000" fill="hold">
                                          <p:stCondLst>
                                            <p:cond delay="0"/>
                                          </p:stCondLst>
                                        </p:cTn>
                                        <p:tgtEl>
                                          <p:spTgt spid="13"/>
                                        </p:tgtEl>
                                        <p:attrNameLst>
                                          <p:attrName>ppt_y</p:attrName>
                                        </p:attrNameLst>
                                      </p:cBhvr>
                                      <p:tavLst>
                                        <p:tav tm="0">
                                          <p:val>
                                            <p:strVal val="#ppt_y-.2"/>
                                          </p:val>
                                        </p:tav>
                                        <p:tav tm="100000">
                                          <p:val>
                                            <p:strVal val="#ppt_y+.1"/>
                                          </p:val>
                                        </p:tav>
                                      </p:tavLst>
                                    </p:anim>
                                    <p:anim calcmode="lin" valueType="num">
                                      <p:cBhvr>
                                        <p:cTn id="40" dur="1000" accel="50000" fill="hold">
                                          <p:stCondLst>
                                            <p:cond delay="1000"/>
                                          </p:stCondLst>
                                        </p:cTn>
                                        <p:tgtEl>
                                          <p:spTgt spid="13"/>
                                        </p:tgtEl>
                                        <p:attrNameLst>
                                          <p:attrName>ppt_y</p:attrName>
                                        </p:attrNameLst>
                                      </p:cBhvr>
                                      <p:tavLst>
                                        <p:tav tm="0">
                                          <p:val>
                                            <p:strVal val="#ppt_y+.1"/>
                                          </p:val>
                                        </p:tav>
                                        <p:tav tm="100000">
                                          <p:val>
                                            <p:strVal val="#ppt_y"/>
                                          </p:val>
                                        </p:tav>
                                      </p:tavLst>
                                    </p:anim>
                                    <p:animEffect transition="in" filter="fade">
                                      <p:cBhvr>
                                        <p:cTn id="41" dur="2000" decel="50000">
                                          <p:stCondLst>
                                            <p:cond delay="0"/>
                                          </p:stCondLst>
                                        </p:cTn>
                                        <p:tgtEl>
                                          <p:spTgt spid="13"/>
                                        </p:tgtEl>
                                      </p:cBhvr>
                                    </p:animEffect>
                                  </p:childTnLst>
                                </p:cTn>
                              </p:par>
                            </p:childTnLst>
                          </p:cTn>
                        </p:par>
                        <p:par>
                          <p:cTn id="42" fill="hold">
                            <p:stCondLst>
                              <p:cond delay="10000"/>
                            </p:stCondLst>
                            <p:childTnLst>
                              <p:par>
                                <p:cTn id="43" presetID="30" presetClass="entr" presetSubtype="0" fill="hold"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1600" decel="100000"/>
                                        <p:tgtEl>
                                          <p:spTgt spid="15"/>
                                        </p:tgtEl>
                                      </p:cBhvr>
                                    </p:animEffect>
                                    <p:anim calcmode="lin" valueType="num">
                                      <p:cBhvr>
                                        <p:cTn id="46" dur="1600" decel="100000" fill="hold"/>
                                        <p:tgtEl>
                                          <p:spTgt spid="15"/>
                                        </p:tgtEl>
                                        <p:attrNameLst>
                                          <p:attrName>style.rotation</p:attrName>
                                        </p:attrNameLst>
                                      </p:cBhvr>
                                      <p:tavLst>
                                        <p:tav tm="0">
                                          <p:val>
                                            <p:fltVal val="-90"/>
                                          </p:val>
                                        </p:tav>
                                        <p:tav tm="100000">
                                          <p:val>
                                            <p:fltVal val="0"/>
                                          </p:val>
                                        </p:tav>
                                      </p:tavLst>
                                    </p:anim>
                                    <p:anim calcmode="lin" valueType="num">
                                      <p:cBhvr>
                                        <p:cTn id="47" dur="1600" decel="100000" fill="hold"/>
                                        <p:tgtEl>
                                          <p:spTgt spid="15"/>
                                        </p:tgtEl>
                                        <p:attrNameLst>
                                          <p:attrName>ppt_x</p:attrName>
                                        </p:attrNameLst>
                                      </p:cBhvr>
                                      <p:tavLst>
                                        <p:tav tm="0">
                                          <p:val>
                                            <p:strVal val="#ppt_x+0.4"/>
                                          </p:val>
                                        </p:tav>
                                        <p:tav tm="100000">
                                          <p:val>
                                            <p:strVal val="#ppt_x-0.05"/>
                                          </p:val>
                                        </p:tav>
                                      </p:tavLst>
                                    </p:anim>
                                    <p:anim calcmode="lin" valueType="num">
                                      <p:cBhvr>
                                        <p:cTn id="48" dur="1600" decel="100000" fill="hold"/>
                                        <p:tgtEl>
                                          <p:spTgt spid="15"/>
                                        </p:tgtEl>
                                        <p:attrNameLst>
                                          <p:attrName>ppt_y</p:attrName>
                                        </p:attrNameLst>
                                      </p:cBhvr>
                                      <p:tavLst>
                                        <p:tav tm="0">
                                          <p:val>
                                            <p:strVal val="#ppt_y-0.4"/>
                                          </p:val>
                                        </p:tav>
                                        <p:tav tm="100000">
                                          <p:val>
                                            <p:strVal val="#ppt_y+0.1"/>
                                          </p:val>
                                        </p:tav>
                                      </p:tavLst>
                                    </p:anim>
                                    <p:anim calcmode="lin" valueType="num">
                                      <p:cBhvr>
                                        <p:cTn id="49" dur="400" accel="100000" fill="hold">
                                          <p:stCondLst>
                                            <p:cond delay="1600"/>
                                          </p:stCondLst>
                                        </p:cTn>
                                        <p:tgtEl>
                                          <p:spTgt spid="15"/>
                                        </p:tgtEl>
                                        <p:attrNameLst>
                                          <p:attrName>ppt_x</p:attrName>
                                        </p:attrNameLst>
                                      </p:cBhvr>
                                      <p:tavLst>
                                        <p:tav tm="0">
                                          <p:val>
                                            <p:strVal val="#ppt_x-0.05"/>
                                          </p:val>
                                        </p:tav>
                                        <p:tav tm="100000">
                                          <p:val>
                                            <p:strVal val="#ppt_x"/>
                                          </p:val>
                                        </p:tav>
                                      </p:tavLst>
                                    </p:anim>
                                    <p:anim calcmode="lin" valueType="num">
                                      <p:cBhvr>
                                        <p:cTn id="50" dur="400" accel="100000" fill="hold">
                                          <p:stCondLst>
                                            <p:cond delay="1600"/>
                                          </p:stCondLst>
                                        </p:cTn>
                                        <p:tgtEl>
                                          <p:spTgt spid="1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 shot of a computer&#10;&#10;Description automatically generated">
            <a:extLst>
              <a:ext uri="{FF2B5EF4-FFF2-40B4-BE49-F238E27FC236}">
                <a16:creationId xmlns:a16="http://schemas.microsoft.com/office/drawing/2014/main" id="{8E3796C9-C160-2D06-9BD5-A9AC835011D2}"/>
              </a:ext>
            </a:extLst>
          </p:cNvPr>
          <p:cNvPicPr>
            <a:picLocks noChangeAspect="1"/>
          </p:cNvPicPr>
          <p:nvPr/>
        </p:nvPicPr>
        <p:blipFill rotWithShape="1">
          <a:blip r:embed="rId2"/>
          <a:srcRect r="9437" b="-1"/>
          <a:stretch/>
        </p:blipFill>
        <p:spPr>
          <a:xfrm>
            <a:off x="4166505" y="10"/>
            <a:ext cx="4444096" cy="306704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C446C5A-3CF0-4616-C2CE-F5291ACB6975}"/>
              </a:ext>
            </a:extLst>
          </p:cNvPr>
          <p:cNvPicPr>
            <a:picLocks noChangeAspect="1"/>
          </p:cNvPicPr>
          <p:nvPr/>
        </p:nvPicPr>
        <p:blipFill rotWithShape="1">
          <a:blip r:embed="rId3"/>
          <a:srcRect r="2" b="40919"/>
          <a:stretch/>
        </p:blipFill>
        <p:spPr>
          <a:xfrm>
            <a:off x="-1" y="3790950"/>
            <a:ext cx="8305800" cy="3067051"/>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D6F3C1EC-2C86-EE2C-DE1B-5D62D216DB72}"/>
              </a:ext>
            </a:extLst>
          </p:cNvPr>
          <p:cNvPicPr>
            <a:picLocks noChangeAspect="1"/>
          </p:cNvPicPr>
          <p:nvPr/>
        </p:nvPicPr>
        <p:blipFill rotWithShape="1">
          <a:blip r:embed="rId4"/>
          <a:srcRect l="21737" r="13140" b="1"/>
          <a:stretch/>
        </p:blipFill>
        <p:spPr>
          <a:xfrm>
            <a:off x="1" y="2"/>
            <a:ext cx="5017099" cy="4718647"/>
          </a:xfrm>
          <a:custGeom>
            <a:avLst/>
            <a:gdLst/>
            <a:ahLst/>
            <a:cxnLst/>
            <a:rect l="l" t="t" r="r" b="b"/>
            <a:pathLst>
              <a:path w="5017099" h="4718647">
                <a:moveTo>
                  <a:pt x="0" y="0"/>
                </a:moveTo>
                <a:lnTo>
                  <a:pt x="4599738" y="0"/>
                </a:lnTo>
                <a:lnTo>
                  <a:pt x="4636346" y="60259"/>
                </a:lnTo>
                <a:cubicBezTo>
                  <a:pt x="4879170" y="507256"/>
                  <a:pt x="5017099" y="1019504"/>
                  <a:pt x="5017099" y="1563967"/>
                </a:cubicBezTo>
                <a:cubicBezTo>
                  <a:pt x="5017099" y="3306249"/>
                  <a:pt x="3604701" y="4718647"/>
                  <a:pt x="1862419" y="4718647"/>
                </a:cubicBezTo>
                <a:cubicBezTo>
                  <a:pt x="1209063" y="4718647"/>
                  <a:pt x="602098" y="4520029"/>
                  <a:pt x="98607" y="4179877"/>
                </a:cubicBezTo>
                <a:lnTo>
                  <a:pt x="0" y="4106140"/>
                </a:lnTo>
                <a:close/>
              </a:path>
            </a:pathLst>
          </a:custGeom>
        </p:spPr>
      </p:pic>
      <p:pic>
        <p:nvPicPr>
          <p:cNvPr id="13" name="Picture 12" descr="A screenshot of a computer screen&#10;&#10;Description automatically generated">
            <a:extLst>
              <a:ext uri="{FF2B5EF4-FFF2-40B4-BE49-F238E27FC236}">
                <a16:creationId xmlns:a16="http://schemas.microsoft.com/office/drawing/2014/main" id="{0AF36DD9-38A1-A3E6-395C-7227B7F242D3}"/>
              </a:ext>
            </a:extLst>
          </p:cNvPr>
          <p:cNvPicPr>
            <a:picLocks noChangeAspect="1"/>
          </p:cNvPicPr>
          <p:nvPr/>
        </p:nvPicPr>
        <p:blipFill rotWithShape="1">
          <a:blip r:embed="rId5"/>
          <a:srcRect l="11244" r="22903" b="2"/>
          <a:stretch/>
        </p:blipFill>
        <p:spPr>
          <a:xfrm>
            <a:off x="6283728" y="1699213"/>
            <a:ext cx="5908273" cy="5158786"/>
          </a:xfrm>
          <a:custGeom>
            <a:avLst/>
            <a:gdLst/>
            <a:ahLst/>
            <a:cxnLst/>
            <a:rect l="l" t="t" r="r" b="b"/>
            <a:pathLst>
              <a:path w="5908273" h="5158786">
                <a:moveTo>
                  <a:pt x="3465576" y="0"/>
                </a:moveTo>
                <a:cubicBezTo>
                  <a:pt x="4302945" y="0"/>
                  <a:pt x="5070948" y="296984"/>
                  <a:pt x="5670004" y="791369"/>
                </a:cubicBezTo>
                <a:lnTo>
                  <a:pt x="5908273" y="1007923"/>
                </a:lnTo>
                <a:lnTo>
                  <a:pt x="5908273" y="5158786"/>
                </a:lnTo>
                <a:lnTo>
                  <a:pt x="443374" y="5158786"/>
                </a:lnTo>
                <a:lnTo>
                  <a:pt x="418277" y="5117476"/>
                </a:lnTo>
                <a:cubicBezTo>
                  <a:pt x="151523" y="4626427"/>
                  <a:pt x="0" y="4063697"/>
                  <a:pt x="0" y="3465576"/>
                </a:cubicBezTo>
                <a:cubicBezTo>
                  <a:pt x="0" y="1551591"/>
                  <a:pt x="1551591" y="0"/>
                  <a:pt x="3465576" y="0"/>
                </a:cubicBezTo>
                <a:close/>
              </a:path>
            </a:pathLst>
          </a:custGeom>
        </p:spPr>
      </p:pic>
      <p:pic>
        <p:nvPicPr>
          <p:cNvPr id="11" name="Picture 10" descr="A screenshot of a computer screen&#10;&#10;Description automatically generated">
            <a:extLst>
              <a:ext uri="{FF2B5EF4-FFF2-40B4-BE49-F238E27FC236}">
                <a16:creationId xmlns:a16="http://schemas.microsoft.com/office/drawing/2014/main" id="{8D8ADFA9-6A3B-9873-B18C-0E4DCE896915}"/>
              </a:ext>
            </a:extLst>
          </p:cNvPr>
          <p:cNvPicPr>
            <a:picLocks noChangeAspect="1"/>
          </p:cNvPicPr>
          <p:nvPr/>
        </p:nvPicPr>
        <p:blipFill rotWithShape="1">
          <a:blip r:embed="rId6"/>
          <a:srcRect l="6223" r="36278" b="2"/>
          <a:stretch/>
        </p:blipFill>
        <p:spPr>
          <a:xfrm>
            <a:off x="3287694" y="1853887"/>
            <a:ext cx="4297680" cy="4297680"/>
          </a:xfrm>
          <a:custGeom>
            <a:avLst/>
            <a:gdLst/>
            <a:ahLst/>
            <a:cxnLst/>
            <a:rect l="l" t="t" r="r" b="b"/>
            <a:pathLst>
              <a:path w="4297680" h="4297680">
                <a:moveTo>
                  <a:pt x="2148840" y="0"/>
                </a:moveTo>
                <a:cubicBezTo>
                  <a:pt x="3335612" y="0"/>
                  <a:pt x="4297680" y="962068"/>
                  <a:pt x="4297680" y="2148840"/>
                </a:cubicBezTo>
                <a:cubicBezTo>
                  <a:pt x="4297680" y="3335612"/>
                  <a:pt x="3335612" y="4297680"/>
                  <a:pt x="2148840" y="4297680"/>
                </a:cubicBezTo>
                <a:cubicBezTo>
                  <a:pt x="962068" y="4297680"/>
                  <a:pt x="0" y="3335612"/>
                  <a:pt x="0" y="2148840"/>
                </a:cubicBezTo>
                <a:cubicBezTo>
                  <a:pt x="0" y="962068"/>
                  <a:pt x="962068" y="0"/>
                  <a:pt x="2148840" y="0"/>
                </a:cubicBezTo>
                <a:close/>
              </a:path>
            </a:pathLst>
          </a:custGeom>
        </p:spPr>
      </p:pic>
      <p:pic>
        <p:nvPicPr>
          <p:cNvPr id="9" name="Picture 8" descr="A screenshot of a computer screen&#10;&#10;Description automatically generated">
            <a:extLst>
              <a:ext uri="{FF2B5EF4-FFF2-40B4-BE49-F238E27FC236}">
                <a16:creationId xmlns:a16="http://schemas.microsoft.com/office/drawing/2014/main" id="{7CCFA259-5118-B5FF-9302-C7F9E2D90376}"/>
              </a:ext>
            </a:extLst>
          </p:cNvPr>
          <p:cNvPicPr>
            <a:picLocks noChangeAspect="1"/>
          </p:cNvPicPr>
          <p:nvPr/>
        </p:nvPicPr>
        <p:blipFill rotWithShape="1">
          <a:blip r:embed="rId7"/>
          <a:srcRect l="8658" r="10576" b="1"/>
          <a:stretch/>
        </p:blipFill>
        <p:spPr>
          <a:xfrm>
            <a:off x="7928700" y="-1"/>
            <a:ext cx="4277711" cy="3045402"/>
          </a:xfrm>
          <a:custGeom>
            <a:avLst/>
            <a:gdLst/>
            <a:ahLst/>
            <a:cxnLst/>
            <a:rect l="l" t="t" r="r" b="b"/>
            <a:pathLst>
              <a:path w="4277711" h="3045402">
                <a:moveTo>
                  <a:pt x="5102" y="0"/>
                </a:moveTo>
                <a:lnTo>
                  <a:pt x="4277711" y="0"/>
                </a:lnTo>
                <a:lnTo>
                  <a:pt x="4277711" y="2723810"/>
                </a:lnTo>
                <a:lnTo>
                  <a:pt x="4090449" y="2814019"/>
                </a:lnTo>
                <a:cubicBezTo>
                  <a:pt x="3738190" y="2963012"/>
                  <a:pt x="3350901" y="3045402"/>
                  <a:pt x="2944368" y="3045402"/>
                </a:cubicBezTo>
                <a:cubicBezTo>
                  <a:pt x="1318238" y="3045402"/>
                  <a:pt x="0" y="1727164"/>
                  <a:pt x="0" y="101034"/>
                </a:cubicBezTo>
                <a:close/>
              </a:path>
            </a:pathLst>
          </a:custGeom>
        </p:spPr>
      </p:pic>
      <p:sp>
        <p:nvSpPr>
          <p:cNvPr id="2" name="TextBox 1">
            <a:extLst>
              <a:ext uri="{FF2B5EF4-FFF2-40B4-BE49-F238E27FC236}">
                <a16:creationId xmlns:a16="http://schemas.microsoft.com/office/drawing/2014/main" id="{98468D4B-4EBE-F7BB-FD1C-BCB0F075D852}"/>
              </a:ext>
            </a:extLst>
          </p:cNvPr>
          <p:cNvSpPr txBox="1"/>
          <p:nvPr/>
        </p:nvSpPr>
        <p:spPr>
          <a:xfrm>
            <a:off x="495417" y="1415975"/>
            <a:ext cx="2989921" cy="369332"/>
          </a:xfrm>
          <a:prstGeom prst="rect">
            <a:avLst/>
          </a:prstGeom>
          <a:noFill/>
        </p:spPr>
        <p:txBody>
          <a:bodyPr wrap="none" rtlCol="0">
            <a:spAutoFit/>
          </a:bodyPr>
          <a:lstStyle/>
          <a:p>
            <a:r>
              <a:rPr lang="en-US" dirty="0"/>
              <a:t>Many different interfaces</a:t>
            </a:r>
          </a:p>
        </p:txBody>
      </p:sp>
      <p:sp>
        <p:nvSpPr>
          <p:cNvPr id="3" name="TextBox 2">
            <a:extLst>
              <a:ext uri="{FF2B5EF4-FFF2-40B4-BE49-F238E27FC236}">
                <a16:creationId xmlns:a16="http://schemas.microsoft.com/office/drawing/2014/main" id="{1D879930-5885-D74A-7C04-37CEC859093F}"/>
              </a:ext>
            </a:extLst>
          </p:cNvPr>
          <p:cNvSpPr txBox="1"/>
          <p:nvPr/>
        </p:nvSpPr>
        <p:spPr>
          <a:xfrm>
            <a:off x="9742714" y="1299718"/>
            <a:ext cx="1614545" cy="369332"/>
          </a:xfrm>
          <a:prstGeom prst="rect">
            <a:avLst/>
          </a:prstGeom>
          <a:noFill/>
        </p:spPr>
        <p:txBody>
          <a:bodyPr wrap="none" rtlCol="0">
            <a:spAutoFit/>
          </a:bodyPr>
          <a:lstStyle/>
          <a:p>
            <a:r>
              <a:rPr lang="en-US" dirty="0"/>
              <a:t>Multiple OS’s</a:t>
            </a:r>
          </a:p>
        </p:txBody>
      </p:sp>
      <p:sp>
        <p:nvSpPr>
          <p:cNvPr id="4" name="TextBox 3">
            <a:extLst>
              <a:ext uri="{FF2B5EF4-FFF2-40B4-BE49-F238E27FC236}">
                <a16:creationId xmlns:a16="http://schemas.microsoft.com/office/drawing/2014/main" id="{FB5AF9C0-5DA0-4A54-254C-7B6D716F1EBB}"/>
              </a:ext>
            </a:extLst>
          </p:cNvPr>
          <p:cNvSpPr txBox="1"/>
          <p:nvPr/>
        </p:nvSpPr>
        <p:spPr>
          <a:xfrm>
            <a:off x="4503134" y="3600766"/>
            <a:ext cx="1846980" cy="369332"/>
          </a:xfrm>
          <a:prstGeom prst="rect">
            <a:avLst/>
          </a:prstGeom>
          <a:noFill/>
        </p:spPr>
        <p:txBody>
          <a:bodyPr wrap="none" rtlCol="0">
            <a:spAutoFit/>
          </a:bodyPr>
          <a:lstStyle/>
          <a:p>
            <a:r>
              <a:rPr lang="en-US" dirty="0"/>
              <a:t>Common Tools</a:t>
            </a:r>
          </a:p>
        </p:txBody>
      </p:sp>
      <p:sp>
        <p:nvSpPr>
          <p:cNvPr id="6" name="TextBox 5">
            <a:extLst>
              <a:ext uri="{FF2B5EF4-FFF2-40B4-BE49-F238E27FC236}">
                <a16:creationId xmlns:a16="http://schemas.microsoft.com/office/drawing/2014/main" id="{0413EDA4-E0E8-F057-F54A-46BD2CDBD67F}"/>
              </a:ext>
            </a:extLst>
          </p:cNvPr>
          <p:cNvSpPr txBox="1"/>
          <p:nvPr/>
        </p:nvSpPr>
        <p:spPr>
          <a:xfrm>
            <a:off x="5945162" y="685486"/>
            <a:ext cx="641522" cy="369332"/>
          </a:xfrm>
          <a:prstGeom prst="rect">
            <a:avLst/>
          </a:prstGeom>
          <a:noFill/>
        </p:spPr>
        <p:txBody>
          <a:bodyPr wrap="none" rtlCol="0">
            <a:spAutoFit/>
          </a:bodyPr>
          <a:lstStyle/>
          <a:p>
            <a:r>
              <a:rPr lang="en-US" dirty="0"/>
              <a:t>and</a:t>
            </a:r>
          </a:p>
        </p:txBody>
      </p:sp>
      <p:sp>
        <p:nvSpPr>
          <p:cNvPr id="8" name="TextBox 7">
            <a:extLst>
              <a:ext uri="{FF2B5EF4-FFF2-40B4-BE49-F238E27FC236}">
                <a16:creationId xmlns:a16="http://schemas.microsoft.com/office/drawing/2014/main" id="{A650C893-7540-BD89-C34F-F1314006CF01}"/>
              </a:ext>
            </a:extLst>
          </p:cNvPr>
          <p:cNvSpPr txBox="1"/>
          <p:nvPr/>
        </p:nvSpPr>
        <p:spPr>
          <a:xfrm>
            <a:off x="10377651" y="5782235"/>
            <a:ext cx="1431802" cy="369332"/>
          </a:xfrm>
          <a:prstGeom prst="rect">
            <a:avLst/>
          </a:prstGeom>
          <a:noFill/>
        </p:spPr>
        <p:txBody>
          <a:bodyPr wrap="none" rtlCol="0">
            <a:spAutoFit/>
          </a:bodyPr>
          <a:lstStyle/>
          <a:p>
            <a:r>
              <a:rPr lang="en-US" b="1" dirty="0"/>
              <a:t>Problems…</a:t>
            </a:r>
          </a:p>
        </p:txBody>
      </p:sp>
    </p:spTree>
    <p:extLst>
      <p:ext uri="{BB962C8B-B14F-4D97-AF65-F5344CB8AC3E}">
        <p14:creationId xmlns:p14="http://schemas.microsoft.com/office/powerpoint/2010/main" val="8188953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100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100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100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10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72C16-0DB3-2E31-5F12-0B27B6B80847}"/>
              </a:ext>
            </a:extLst>
          </p:cNvPr>
          <p:cNvSpPr>
            <a:spLocks noGrp="1"/>
          </p:cNvSpPr>
          <p:nvPr>
            <p:ph type="title"/>
          </p:nvPr>
        </p:nvSpPr>
        <p:spPr/>
        <p:txBody>
          <a:bodyPr/>
          <a:lstStyle/>
          <a:p>
            <a:r>
              <a:rPr lang="en-US" dirty="0"/>
              <a:t>Interfaces</a:t>
            </a:r>
          </a:p>
        </p:txBody>
      </p:sp>
      <p:pic>
        <p:nvPicPr>
          <p:cNvPr id="15" name="Content Placeholder 14" descr="A black and white logo&#10;&#10;Description automatically generated">
            <a:extLst>
              <a:ext uri="{FF2B5EF4-FFF2-40B4-BE49-F238E27FC236}">
                <a16:creationId xmlns:a16="http://schemas.microsoft.com/office/drawing/2014/main" id="{D7838517-70D1-4FF4-1D0A-175840EADDE8}"/>
              </a:ext>
            </a:extLst>
          </p:cNvPr>
          <p:cNvPicPr>
            <a:picLocks noGrp="1" noChangeAspect="1"/>
          </p:cNvPicPr>
          <p:nvPr>
            <p:ph idx="1"/>
          </p:nvPr>
        </p:nvPicPr>
        <p:blipFill rotWithShape="1">
          <a:blip r:embed="rId3"/>
          <a:srcRect r="76920"/>
          <a:stretch/>
        </p:blipFill>
        <p:spPr>
          <a:xfrm>
            <a:off x="5374060" y="4025491"/>
            <a:ext cx="1440703" cy="1499619"/>
          </a:xfrm>
        </p:spPr>
      </p:pic>
      <p:pic>
        <p:nvPicPr>
          <p:cNvPr id="8" name="Picture 7">
            <a:extLst>
              <a:ext uri="{FF2B5EF4-FFF2-40B4-BE49-F238E27FC236}">
                <a16:creationId xmlns:a16="http://schemas.microsoft.com/office/drawing/2014/main" id="{92D3BC80-5BD3-BED3-CDB8-BF80B89B0AB6}"/>
              </a:ext>
            </a:extLst>
          </p:cNvPr>
          <p:cNvPicPr>
            <a:picLocks noChangeAspect="1"/>
          </p:cNvPicPr>
          <p:nvPr/>
        </p:nvPicPr>
        <p:blipFill>
          <a:blip r:embed="rId4"/>
          <a:stretch>
            <a:fillRect/>
          </a:stretch>
        </p:blipFill>
        <p:spPr>
          <a:xfrm>
            <a:off x="2873156" y="2799051"/>
            <a:ext cx="1346807" cy="1097280"/>
          </a:xfrm>
          <a:prstGeom prst="rect">
            <a:avLst/>
          </a:prstGeom>
        </p:spPr>
      </p:pic>
      <p:pic>
        <p:nvPicPr>
          <p:cNvPr id="9" name="Picture 8">
            <a:extLst>
              <a:ext uri="{FF2B5EF4-FFF2-40B4-BE49-F238E27FC236}">
                <a16:creationId xmlns:a16="http://schemas.microsoft.com/office/drawing/2014/main" id="{829FE901-9D4C-8A6A-1DEE-5F229FBDDA22}"/>
              </a:ext>
            </a:extLst>
          </p:cNvPr>
          <p:cNvPicPr>
            <a:picLocks noChangeAspect="1"/>
          </p:cNvPicPr>
          <p:nvPr/>
        </p:nvPicPr>
        <p:blipFill>
          <a:blip r:embed="rId5"/>
          <a:stretch>
            <a:fillRect/>
          </a:stretch>
        </p:blipFill>
        <p:spPr>
          <a:xfrm>
            <a:off x="1141413" y="2787724"/>
            <a:ext cx="1097280" cy="1097280"/>
          </a:xfrm>
          <a:prstGeom prst="rect">
            <a:avLst/>
          </a:prstGeom>
        </p:spPr>
      </p:pic>
      <p:pic>
        <p:nvPicPr>
          <p:cNvPr id="10" name="Picture 9">
            <a:extLst>
              <a:ext uri="{FF2B5EF4-FFF2-40B4-BE49-F238E27FC236}">
                <a16:creationId xmlns:a16="http://schemas.microsoft.com/office/drawing/2014/main" id="{C9F802BE-171E-F484-C6E7-A321A9AADC27}"/>
              </a:ext>
            </a:extLst>
          </p:cNvPr>
          <p:cNvPicPr>
            <a:picLocks noChangeAspect="1"/>
          </p:cNvPicPr>
          <p:nvPr/>
        </p:nvPicPr>
        <p:blipFill>
          <a:blip r:embed="rId6"/>
          <a:stretch>
            <a:fillRect/>
          </a:stretch>
        </p:blipFill>
        <p:spPr>
          <a:xfrm>
            <a:off x="4854426" y="2811607"/>
            <a:ext cx="1097280" cy="1097280"/>
          </a:xfrm>
          <a:prstGeom prst="rect">
            <a:avLst/>
          </a:prstGeom>
        </p:spPr>
      </p:pic>
      <p:pic>
        <p:nvPicPr>
          <p:cNvPr id="3076" name="Picture 4" descr="Logo Downloads - Embarcadero">
            <a:extLst>
              <a:ext uri="{FF2B5EF4-FFF2-40B4-BE49-F238E27FC236}">
                <a16:creationId xmlns:a16="http://schemas.microsoft.com/office/drawing/2014/main" id="{B16A0F18-11B9-B506-0A81-775EFD4B11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6169" y="2787723"/>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vim Icon | Papirus Apps Iconset | Papirus Development Team">
            <a:extLst>
              <a:ext uri="{FF2B5EF4-FFF2-40B4-BE49-F238E27FC236}">
                <a16:creationId xmlns:a16="http://schemas.microsoft.com/office/drawing/2014/main" id="{A621538E-EDFC-980B-5C90-112165F8F6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17912" y="2785559"/>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Machine, Think!">
            <a:extLst>
              <a:ext uri="{FF2B5EF4-FFF2-40B4-BE49-F238E27FC236}">
                <a16:creationId xmlns:a16="http://schemas.microsoft.com/office/drawing/2014/main" id="{2E73B7BA-6ADD-7F34-AF13-82A49D05906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49657" y="2785559"/>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8A5DAC6-0A82-56FA-224E-2D17283EEEA0}"/>
              </a:ext>
            </a:extLst>
          </p:cNvPr>
          <p:cNvPicPr>
            <a:picLocks noChangeAspect="1"/>
          </p:cNvPicPr>
          <p:nvPr/>
        </p:nvPicPr>
        <p:blipFill>
          <a:blip r:embed="rId10"/>
          <a:stretch>
            <a:fillRect/>
          </a:stretch>
        </p:blipFill>
        <p:spPr>
          <a:xfrm>
            <a:off x="2997919" y="4226660"/>
            <a:ext cx="1097280" cy="1097280"/>
          </a:xfrm>
          <a:prstGeom prst="rect">
            <a:avLst/>
          </a:prstGeom>
        </p:spPr>
      </p:pic>
      <p:pic>
        <p:nvPicPr>
          <p:cNvPr id="19" name="Picture 18">
            <a:extLst>
              <a:ext uri="{FF2B5EF4-FFF2-40B4-BE49-F238E27FC236}">
                <a16:creationId xmlns:a16="http://schemas.microsoft.com/office/drawing/2014/main" id="{3338C620-0BF8-6196-23C5-F434E02C0979}"/>
              </a:ext>
            </a:extLst>
          </p:cNvPr>
          <p:cNvPicPr>
            <a:picLocks noChangeAspect="1"/>
          </p:cNvPicPr>
          <p:nvPr/>
        </p:nvPicPr>
        <p:blipFill>
          <a:blip r:embed="rId11"/>
          <a:stretch>
            <a:fillRect/>
          </a:stretch>
        </p:blipFill>
        <p:spPr>
          <a:xfrm>
            <a:off x="7876949" y="4226760"/>
            <a:ext cx="1538243" cy="1097280"/>
          </a:xfrm>
          <a:prstGeom prst="rect">
            <a:avLst/>
          </a:prstGeom>
        </p:spPr>
      </p:pic>
    </p:spTree>
    <p:extLst>
      <p:ext uri="{BB962C8B-B14F-4D97-AF65-F5344CB8AC3E}">
        <p14:creationId xmlns:p14="http://schemas.microsoft.com/office/powerpoint/2010/main" val="3713352937"/>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72C16-0DB3-2E31-5F12-0B27B6B80847}"/>
              </a:ext>
            </a:extLst>
          </p:cNvPr>
          <p:cNvSpPr>
            <a:spLocks noGrp="1"/>
          </p:cNvSpPr>
          <p:nvPr>
            <p:ph type="title"/>
          </p:nvPr>
        </p:nvSpPr>
        <p:spPr/>
        <p:txBody>
          <a:bodyPr/>
          <a:lstStyle/>
          <a:p>
            <a:r>
              <a:rPr lang="en-US" dirty="0"/>
              <a:t>compilers</a:t>
            </a:r>
          </a:p>
        </p:txBody>
      </p:sp>
      <p:pic>
        <p:nvPicPr>
          <p:cNvPr id="12" name="Content Placeholder 11" descr="A cartoon of a bull with horns&#10;&#10;Description automatically generated">
            <a:extLst>
              <a:ext uri="{FF2B5EF4-FFF2-40B4-BE49-F238E27FC236}">
                <a16:creationId xmlns:a16="http://schemas.microsoft.com/office/drawing/2014/main" id="{119908A9-7B50-E287-988A-81F0BF4244EF}"/>
              </a:ext>
            </a:extLst>
          </p:cNvPr>
          <p:cNvPicPr>
            <a:picLocks noGrp="1" noChangeAspect="1"/>
          </p:cNvPicPr>
          <p:nvPr>
            <p:ph idx="1"/>
          </p:nvPr>
        </p:nvPicPr>
        <p:blipFill rotWithShape="1">
          <a:blip r:embed="rId2"/>
          <a:srcRect l="27456" t="11272" r="26955" b="14216"/>
          <a:stretch/>
        </p:blipFill>
        <p:spPr>
          <a:xfrm>
            <a:off x="9624069" y="2497828"/>
            <a:ext cx="1423342" cy="1677069"/>
          </a:xfrm>
        </p:spPr>
      </p:pic>
      <p:pic>
        <p:nvPicPr>
          <p:cNvPr id="10" name="Picture 9">
            <a:extLst>
              <a:ext uri="{FF2B5EF4-FFF2-40B4-BE49-F238E27FC236}">
                <a16:creationId xmlns:a16="http://schemas.microsoft.com/office/drawing/2014/main" id="{C9F802BE-171E-F484-C6E7-A321A9AADC27}"/>
              </a:ext>
            </a:extLst>
          </p:cNvPr>
          <p:cNvPicPr>
            <a:picLocks noChangeAspect="1"/>
          </p:cNvPicPr>
          <p:nvPr/>
        </p:nvPicPr>
        <p:blipFill>
          <a:blip r:embed="rId3"/>
          <a:stretch>
            <a:fillRect/>
          </a:stretch>
        </p:blipFill>
        <p:spPr>
          <a:xfrm>
            <a:off x="5708947" y="2811607"/>
            <a:ext cx="1097280" cy="1097280"/>
          </a:xfrm>
          <a:prstGeom prst="rect">
            <a:avLst/>
          </a:prstGeom>
        </p:spPr>
      </p:pic>
      <p:pic>
        <p:nvPicPr>
          <p:cNvPr id="3076" name="Picture 4" descr="Logo Downloads - Embarcadero">
            <a:extLst>
              <a:ext uri="{FF2B5EF4-FFF2-40B4-BE49-F238E27FC236}">
                <a16:creationId xmlns:a16="http://schemas.microsoft.com/office/drawing/2014/main" id="{B16A0F18-11B9-B506-0A81-775EFD4B11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6509" y="2787723"/>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BEC0034-A1F3-EA1A-2909-2032DCAEE91C}"/>
              </a:ext>
            </a:extLst>
          </p:cNvPr>
          <p:cNvPicPr>
            <a:picLocks noChangeAspect="1"/>
          </p:cNvPicPr>
          <p:nvPr/>
        </p:nvPicPr>
        <p:blipFill>
          <a:blip r:embed="rId5"/>
          <a:stretch>
            <a:fillRect/>
          </a:stretch>
        </p:blipFill>
        <p:spPr>
          <a:xfrm>
            <a:off x="1141413" y="2791638"/>
            <a:ext cx="1107016" cy="1091201"/>
          </a:xfrm>
          <a:prstGeom prst="rect">
            <a:avLst/>
          </a:prstGeom>
        </p:spPr>
      </p:pic>
      <p:pic>
        <p:nvPicPr>
          <p:cNvPr id="6" name="Picture 5">
            <a:extLst>
              <a:ext uri="{FF2B5EF4-FFF2-40B4-BE49-F238E27FC236}">
                <a16:creationId xmlns:a16="http://schemas.microsoft.com/office/drawing/2014/main" id="{D5F22BEE-B8DC-A612-1F24-B14D53F99A3E}"/>
              </a:ext>
            </a:extLst>
          </p:cNvPr>
          <p:cNvPicPr>
            <a:picLocks noChangeAspect="1"/>
          </p:cNvPicPr>
          <p:nvPr/>
        </p:nvPicPr>
        <p:blipFill>
          <a:blip r:embed="rId6"/>
          <a:stretch>
            <a:fillRect/>
          </a:stretch>
        </p:blipFill>
        <p:spPr>
          <a:xfrm>
            <a:off x="3108711" y="2779479"/>
            <a:ext cx="1739954" cy="1091200"/>
          </a:xfrm>
          <a:prstGeom prst="rect">
            <a:avLst/>
          </a:prstGeom>
        </p:spPr>
      </p:pic>
    </p:spTree>
    <p:extLst>
      <p:ext uri="{BB962C8B-B14F-4D97-AF65-F5344CB8AC3E}">
        <p14:creationId xmlns:p14="http://schemas.microsoft.com/office/powerpoint/2010/main" val="850336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72C16-0DB3-2E31-5F12-0B27B6B80847}"/>
              </a:ext>
            </a:extLst>
          </p:cNvPr>
          <p:cNvSpPr>
            <a:spLocks noGrp="1"/>
          </p:cNvSpPr>
          <p:nvPr>
            <p:ph type="title"/>
          </p:nvPr>
        </p:nvSpPr>
        <p:spPr/>
        <p:txBody>
          <a:bodyPr/>
          <a:lstStyle/>
          <a:p>
            <a:r>
              <a:rPr lang="en-US" dirty="0"/>
              <a:t>Static analyzers</a:t>
            </a:r>
          </a:p>
        </p:txBody>
      </p:sp>
      <p:pic>
        <p:nvPicPr>
          <p:cNvPr id="6" name="Picture 5">
            <a:extLst>
              <a:ext uri="{FF2B5EF4-FFF2-40B4-BE49-F238E27FC236}">
                <a16:creationId xmlns:a16="http://schemas.microsoft.com/office/drawing/2014/main" id="{D5F22BEE-B8DC-A612-1F24-B14D53F99A3E}"/>
              </a:ext>
            </a:extLst>
          </p:cNvPr>
          <p:cNvPicPr>
            <a:picLocks noChangeAspect="1"/>
          </p:cNvPicPr>
          <p:nvPr/>
        </p:nvPicPr>
        <p:blipFill>
          <a:blip r:embed="rId2"/>
          <a:stretch>
            <a:fillRect/>
          </a:stretch>
        </p:blipFill>
        <p:spPr>
          <a:xfrm>
            <a:off x="1141413" y="2692204"/>
            <a:ext cx="1555124" cy="975285"/>
          </a:xfrm>
          <a:prstGeom prst="rect">
            <a:avLst/>
          </a:prstGeom>
        </p:spPr>
      </p:pic>
      <p:pic>
        <p:nvPicPr>
          <p:cNvPr id="14" name="Content Placeholder 13" descr="A white text on a black background&#10;&#10;Description automatically generated">
            <a:extLst>
              <a:ext uri="{FF2B5EF4-FFF2-40B4-BE49-F238E27FC236}">
                <a16:creationId xmlns:a16="http://schemas.microsoft.com/office/drawing/2014/main" id="{71539565-5E72-95A8-96E1-EED13647DB90}"/>
              </a:ext>
            </a:extLst>
          </p:cNvPr>
          <p:cNvPicPr>
            <a:picLocks noGrp="1" noChangeAspect="1"/>
          </p:cNvPicPr>
          <p:nvPr>
            <p:ph idx="1"/>
          </p:nvPr>
        </p:nvPicPr>
        <p:blipFill>
          <a:blip r:embed="rId3"/>
          <a:stretch>
            <a:fillRect/>
          </a:stretch>
        </p:blipFill>
        <p:spPr>
          <a:xfrm>
            <a:off x="2062721" y="5463826"/>
            <a:ext cx="1867198" cy="685264"/>
          </a:xfrm>
        </p:spPr>
      </p:pic>
      <p:pic>
        <p:nvPicPr>
          <p:cNvPr id="7" name="Picture 6">
            <a:extLst>
              <a:ext uri="{FF2B5EF4-FFF2-40B4-BE49-F238E27FC236}">
                <a16:creationId xmlns:a16="http://schemas.microsoft.com/office/drawing/2014/main" id="{2EC3EDE4-0060-E3D3-5A4D-13AA57F0CACA}"/>
              </a:ext>
            </a:extLst>
          </p:cNvPr>
          <p:cNvPicPr>
            <a:picLocks noChangeAspect="1"/>
          </p:cNvPicPr>
          <p:nvPr/>
        </p:nvPicPr>
        <p:blipFill>
          <a:blip r:embed="rId4"/>
          <a:stretch>
            <a:fillRect/>
          </a:stretch>
        </p:blipFill>
        <p:spPr>
          <a:xfrm>
            <a:off x="3315189" y="2461788"/>
            <a:ext cx="1880894" cy="1205701"/>
          </a:xfrm>
          <a:prstGeom prst="rect">
            <a:avLst/>
          </a:prstGeom>
        </p:spPr>
      </p:pic>
      <p:pic>
        <p:nvPicPr>
          <p:cNvPr id="8" name="Picture 7">
            <a:extLst>
              <a:ext uri="{FF2B5EF4-FFF2-40B4-BE49-F238E27FC236}">
                <a16:creationId xmlns:a16="http://schemas.microsoft.com/office/drawing/2014/main" id="{EAC750FE-F0A6-3DD8-0076-A072CFA05781}"/>
              </a:ext>
            </a:extLst>
          </p:cNvPr>
          <p:cNvPicPr>
            <a:picLocks noChangeAspect="1"/>
          </p:cNvPicPr>
          <p:nvPr/>
        </p:nvPicPr>
        <p:blipFill>
          <a:blip r:embed="rId5"/>
          <a:stretch>
            <a:fillRect/>
          </a:stretch>
        </p:blipFill>
        <p:spPr>
          <a:xfrm>
            <a:off x="3679191" y="3989213"/>
            <a:ext cx="1152889" cy="1152889"/>
          </a:xfrm>
          <a:prstGeom prst="rect">
            <a:avLst/>
          </a:prstGeom>
        </p:spPr>
      </p:pic>
      <p:pic>
        <p:nvPicPr>
          <p:cNvPr id="15" name="Picture 14">
            <a:extLst>
              <a:ext uri="{FF2B5EF4-FFF2-40B4-BE49-F238E27FC236}">
                <a16:creationId xmlns:a16="http://schemas.microsoft.com/office/drawing/2014/main" id="{E8449B67-4AE3-14EE-BC72-04FE43949506}"/>
              </a:ext>
            </a:extLst>
          </p:cNvPr>
          <p:cNvPicPr>
            <a:picLocks noChangeAspect="1"/>
          </p:cNvPicPr>
          <p:nvPr/>
        </p:nvPicPr>
        <p:blipFill>
          <a:blip r:embed="rId6"/>
          <a:stretch>
            <a:fillRect/>
          </a:stretch>
        </p:blipFill>
        <p:spPr>
          <a:xfrm>
            <a:off x="1341589" y="4125587"/>
            <a:ext cx="975285" cy="975285"/>
          </a:xfrm>
          <a:prstGeom prst="rect">
            <a:avLst/>
          </a:prstGeom>
        </p:spPr>
      </p:pic>
      <p:sp>
        <p:nvSpPr>
          <p:cNvPr id="17" name="TextBox 16">
            <a:extLst>
              <a:ext uri="{FF2B5EF4-FFF2-40B4-BE49-F238E27FC236}">
                <a16:creationId xmlns:a16="http://schemas.microsoft.com/office/drawing/2014/main" id="{AE203776-FC12-DBA6-51B7-7AA5F395035F}"/>
              </a:ext>
            </a:extLst>
          </p:cNvPr>
          <p:cNvSpPr txBox="1"/>
          <p:nvPr/>
        </p:nvSpPr>
        <p:spPr>
          <a:xfrm>
            <a:off x="7433817" y="889687"/>
            <a:ext cx="3042821" cy="369332"/>
          </a:xfrm>
          <a:prstGeom prst="rect">
            <a:avLst/>
          </a:prstGeom>
          <a:noFill/>
        </p:spPr>
        <p:txBody>
          <a:bodyPr wrap="none" rtlCol="0">
            <a:spAutoFit/>
          </a:bodyPr>
          <a:lstStyle/>
          <a:p>
            <a:r>
              <a:rPr lang="en-US" dirty="0"/>
              <a:t>https://analysis-tools.dev/</a:t>
            </a:r>
          </a:p>
        </p:txBody>
      </p:sp>
      <p:pic>
        <p:nvPicPr>
          <p:cNvPr id="19" name="Picture 18">
            <a:extLst>
              <a:ext uri="{FF2B5EF4-FFF2-40B4-BE49-F238E27FC236}">
                <a16:creationId xmlns:a16="http://schemas.microsoft.com/office/drawing/2014/main" id="{68D30E7D-C3F5-447D-3D26-9870D29DE457}"/>
              </a:ext>
            </a:extLst>
          </p:cNvPr>
          <p:cNvPicPr>
            <a:picLocks noChangeAspect="1"/>
          </p:cNvPicPr>
          <p:nvPr/>
        </p:nvPicPr>
        <p:blipFill>
          <a:blip r:embed="rId7"/>
          <a:stretch>
            <a:fillRect/>
          </a:stretch>
        </p:blipFill>
        <p:spPr>
          <a:xfrm>
            <a:off x="6696631" y="1394320"/>
            <a:ext cx="4536538" cy="4546337"/>
          </a:xfrm>
          <a:prstGeom prst="rect">
            <a:avLst/>
          </a:prstGeom>
        </p:spPr>
      </p:pic>
    </p:spTree>
    <p:extLst>
      <p:ext uri="{BB962C8B-B14F-4D97-AF65-F5344CB8AC3E}">
        <p14:creationId xmlns:p14="http://schemas.microsoft.com/office/powerpoint/2010/main" val="327343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C072B-EAA1-5AA4-DE8E-608ED430C3C6}"/>
              </a:ext>
            </a:extLst>
          </p:cNvPr>
          <p:cNvSpPr>
            <a:spLocks noGrp="1"/>
          </p:cNvSpPr>
          <p:nvPr>
            <p:ph type="title"/>
          </p:nvPr>
        </p:nvSpPr>
        <p:spPr>
          <a:xfrm>
            <a:off x="1495243" y="127001"/>
            <a:ext cx="8896711" cy="457200"/>
          </a:xfrm>
        </p:spPr>
        <p:txBody>
          <a:bodyPr>
            <a:normAutofit/>
          </a:bodyPr>
          <a:lstStyle/>
          <a:p>
            <a:pPr algn="ctr"/>
            <a:r>
              <a:rPr lang="en-US" sz="1800" dirty="0"/>
              <a:t>A few static analysis tools…</a:t>
            </a:r>
          </a:p>
        </p:txBody>
      </p:sp>
      <p:pic>
        <p:nvPicPr>
          <p:cNvPr id="5" name="Picture 4">
            <a:extLst>
              <a:ext uri="{FF2B5EF4-FFF2-40B4-BE49-F238E27FC236}">
                <a16:creationId xmlns:a16="http://schemas.microsoft.com/office/drawing/2014/main" id="{53E45F11-81BB-571F-28BF-22056A1CE448}"/>
              </a:ext>
            </a:extLst>
          </p:cNvPr>
          <p:cNvPicPr>
            <a:picLocks noChangeAspect="1"/>
          </p:cNvPicPr>
          <p:nvPr/>
        </p:nvPicPr>
        <p:blipFill>
          <a:blip r:embed="rId2"/>
          <a:stretch>
            <a:fillRect/>
          </a:stretch>
        </p:blipFill>
        <p:spPr>
          <a:xfrm>
            <a:off x="1495244" y="584201"/>
            <a:ext cx="8896711" cy="6028266"/>
          </a:xfrm>
          <a:prstGeom prst="rect">
            <a:avLst/>
          </a:prstGeom>
        </p:spPr>
      </p:pic>
    </p:spTree>
    <p:extLst>
      <p:ext uri="{BB962C8B-B14F-4D97-AF65-F5344CB8AC3E}">
        <p14:creationId xmlns:p14="http://schemas.microsoft.com/office/powerpoint/2010/main" val="1868321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5" name="Picture 14" descr="A screen shot of a computer&#10;&#10;Description automatically generated">
            <a:extLst>
              <a:ext uri="{FF2B5EF4-FFF2-40B4-BE49-F238E27FC236}">
                <a16:creationId xmlns:a16="http://schemas.microsoft.com/office/drawing/2014/main" id="{8E3796C9-C160-2D06-9BD5-A9AC835011D2}"/>
              </a:ext>
            </a:extLst>
          </p:cNvPr>
          <p:cNvPicPr>
            <a:picLocks noChangeAspect="1"/>
          </p:cNvPicPr>
          <p:nvPr/>
        </p:nvPicPr>
        <p:blipFill rotWithShape="1">
          <a:blip r:embed="rId2"/>
          <a:srcRect r="9437" b="-1"/>
          <a:stretch/>
        </p:blipFill>
        <p:spPr>
          <a:xfrm>
            <a:off x="4166505" y="10"/>
            <a:ext cx="4444096" cy="306704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C446C5A-3CF0-4616-C2CE-F5291ACB6975}"/>
              </a:ext>
            </a:extLst>
          </p:cNvPr>
          <p:cNvPicPr>
            <a:picLocks noChangeAspect="1"/>
          </p:cNvPicPr>
          <p:nvPr/>
        </p:nvPicPr>
        <p:blipFill rotWithShape="1">
          <a:blip r:embed="rId3"/>
          <a:srcRect r="2" b="40919"/>
          <a:stretch/>
        </p:blipFill>
        <p:spPr>
          <a:xfrm>
            <a:off x="-1" y="3790950"/>
            <a:ext cx="8305800" cy="3067051"/>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D6F3C1EC-2C86-EE2C-DE1B-5D62D216DB72}"/>
              </a:ext>
            </a:extLst>
          </p:cNvPr>
          <p:cNvPicPr>
            <a:picLocks noChangeAspect="1"/>
          </p:cNvPicPr>
          <p:nvPr/>
        </p:nvPicPr>
        <p:blipFill rotWithShape="1">
          <a:blip r:embed="rId4"/>
          <a:srcRect l="21737" r="13140" b="1"/>
          <a:stretch/>
        </p:blipFill>
        <p:spPr>
          <a:xfrm>
            <a:off x="1" y="2"/>
            <a:ext cx="5017099" cy="4718647"/>
          </a:xfrm>
          <a:custGeom>
            <a:avLst/>
            <a:gdLst/>
            <a:ahLst/>
            <a:cxnLst/>
            <a:rect l="l" t="t" r="r" b="b"/>
            <a:pathLst>
              <a:path w="5017099" h="4718647">
                <a:moveTo>
                  <a:pt x="0" y="0"/>
                </a:moveTo>
                <a:lnTo>
                  <a:pt x="4599738" y="0"/>
                </a:lnTo>
                <a:lnTo>
                  <a:pt x="4636346" y="60259"/>
                </a:lnTo>
                <a:cubicBezTo>
                  <a:pt x="4879170" y="507256"/>
                  <a:pt x="5017099" y="1019504"/>
                  <a:pt x="5017099" y="1563967"/>
                </a:cubicBezTo>
                <a:cubicBezTo>
                  <a:pt x="5017099" y="3306249"/>
                  <a:pt x="3604701" y="4718647"/>
                  <a:pt x="1862419" y="4718647"/>
                </a:cubicBezTo>
                <a:cubicBezTo>
                  <a:pt x="1209063" y="4718647"/>
                  <a:pt x="602098" y="4520029"/>
                  <a:pt x="98607" y="4179877"/>
                </a:cubicBezTo>
                <a:lnTo>
                  <a:pt x="0" y="4106140"/>
                </a:lnTo>
                <a:close/>
              </a:path>
            </a:pathLst>
          </a:custGeom>
        </p:spPr>
      </p:pic>
      <p:pic>
        <p:nvPicPr>
          <p:cNvPr id="13" name="Picture 12" descr="A screenshot of a computer screen&#10;&#10;Description automatically generated">
            <a:extLst>
              <a:ext uri="{FF2B5EF4-FFF2-40B4-BE49-F238E27FC236}">
                <a16:creationId xmlns:a16="http://schemas.microsoft.com/office/drawing/2014/main" id="{0AF36DD9-38A1-A3E6-395C-7227B7F242D3}"/>
              </a:ext>
            </a:extLst>
          </p:cNvPr>
          <p:cNvPicPr>
            <a:picLocks noChangeAspect="1"/>
          </p:cNvPicPr>
          <p:nvPr/>
        </p:nvPicPr>
        <p:blipFill rotWithShape="1">
          <a:blip r:embed="rId5"/>
          <a:srcRect l="11244" r="22903" b="2"/>
          <a:stretch/>
        </p:blipFill>
        <p:spPr>
          <a:xfrm>
            <a:off x="6283728" y="1699213"/>
            <a:ext cx="5908273" cy="5158786"/>
          </a:xfrm>
          <a:custGeom>
            <a:avLst/>
            <a:gdLst/>
            <a:ahLst/>
            <a:cxnLst/>
            <a:rect l="l" t="t" r="r" b="b"/>
            <a:pathLst>
              <a:path w="5908273" h="5158786">
                <a:moveTo>
                  <a:pt x="3465576" y="0"/>
                </a:moveTo>
                <a:cubicBezTo>
                  <a:pt x="4302945" y="0"/>
                  <a:pt x="5070948" y="296984"/>
                  <a:pt x="5670004" y="791369"/>
                </a:cubicBezTo>
                <a:lnTo>
                  <a:pt x="5908273" y="1007923"/>
                </a:lnTo>
                <a:lnTo>
                  <a:pt x="5908273" y="5158786"/>
                </a:lnTo>
                <a:lnTo>
                  <a:pt x="443374" y="5158786"/>
                </a:lnTo>
                <a:lnTo>
                  <a:pt x="418277" y="5117476"/>
                </a:lnTo>
                <a:cubicBezTo>
                  <a:pt x="151523" y="4626427"/>
                  <a:pt x="0" y="4063697"/>
                  <a:pt x="0" y="3465576"/>
                </a:cubicBezTo>
                <a:cubicBezTo>
                  <a:pt x="0" y="1551591"/>
                  <a:pt x="1551591" y="0"/>
                  <a:pt x="3465576" y="0"/>
                </a:cubicBezTo>
                <a:close/>
              </a:path>
            </a:pathLst>
          </a:custGeom>
        </p:spPr>
      </p:pic>
      <p:pic>
        <p:nvPicPr>
          <p:cNvPr id="11" name="Picture 10" descr="A screenshot of a computer screen&#10;&#10;Description automatically generated">
            <a:extLst>
              <a:ext uri="{FF2B5EF4-FFF2-40B4-BE49-F238E27FC236}">
                <a16:creationId xmlns:a16="http://schemas.microsoft.com/office/drawing/2014/main" id="{8D8ADFA9-6A3B-9873-B18C-0E4DCE896915}"/>
              </a:ext>
            </a:extLst>
          </p:cNvPr>
          <p:cNvPicPr>
            <a:picLocks noChangeAspect="1"/>
          </p:cNvPicPr>
          <p:nvPr/>
        </p:nvPicPr>
        <p:blipFill rotWithShape="1">
          <a:blip r:embed="rId6"/>
          <a:srcRect l="6223" r="36278" b="2"/>
          <a:stretch/>
        </p:blipFill>
        <p:spPr>
          <a:xfrm>
            <a:off x="3287694" y="1853887"/>
            <a:ext cx="4297680" cy="4297680"/>
          </a:xfrm>
          <a:custGeom>
            <a:avLst/>
            <a:gdLst/>
            <a:ahLst/>
            <a:cxnLst/>
            <a:rect l="l" t="t" r="r" b="b"/>
            <a:pathLst>
              <a:path w="4297680" h="4297680">
                <a:moveTo>
                  <a:pt x="2148840" y="0"/>
                </a:moveTo>
                <a:cubicBezTo>
                  <a:pt x="3335612" y="0"/>
                  <a:pt x="4297680" y="962068"/>
                  <a:pt x="4297680" y="2148840"/>
                </a:cubicBezTo>
                <a:cubicBezTo>
                  <a:pt x="4297680" y="3335612"/>
                  <a:pt x="3335612" y="4297680"/>
                  <a:pt x="2148840" y="4297680"/>
                </a:cubicBezTo>
                <a:cubicBezTo>
                  <a:pt x="962068" y="4297680"/>
                  <a:pt x="0" y="3335612"/>
                  <a:pt x="0" y="2148840"/>
                </a:cubicBezTo>
                <a:cubicBezTo>
                  <a:pt x="0" y="962068"/>
                  <a:pt x="962068" y="0"/>
                  <a:pt x="2148840" y="0"/>
                </a:cubicBezTo>
                <a:close/>
              </a:path>
            </a:pathLst>
          </a:custGeom>
        </p:spPr>
      </p:pic>
      <p:pic>
        <p:nvPicPr>
          <p:cNvPr id="9" name="Picture 8" descr="A screenshot of a computer screen&#10;&#10;Description automatically generated">
            <a:extLst>
              <a:ext uri="{FF2B5EF4-FFF2-40B4-BE49-F238E27FC236}">
                <a16:creationId xmlns:a16="http://schemas.microsoft.com/office/drawing/2014/main" id="{7CCFA259-5118-B5FF-9302-C7F9E2D90376}"/>
              </a:ext>
            </a:extLst>
          </p:cNvPr>
          <p:cNvPicPr>
            <a:picLocks noChangeAspect="1"/>
          </p:cNvPicPr>
          <p:nvPr/>
        </p:nvPicPr>
        <p:blipFill rotWithShape="1">
          <a:blip r:embed="rId7"/>
          <a:srcRect l="8658" r="10576" b="1"/>
          <a:stretch/>
        </p:blipFill>
        <p:spPr>
          <a:xfrm>
            <a:off x="7928700" y="-1"/>
            <a:ext cx="4277711" cy="3045402"/>
          </a:xfrm>
          <a:custGeom>
            <a:avLst/>
            <a:gdLst/>
            <a:ahLst/>
            <a:cxnLst/>
            <a:rect l="l" t="t" r="r" b="b"/>
            <a:pathLst>
              <a:path w="4277711" h="3045402">
                <a:moveTo>
                  <a:pt x="5102" y="0"/>
                </a:moveTo>
                <a:lnTo>
                  <a:pt x="4277711" y="0"/>
                </a:lnTo>
                <a:lnTo>
                  <a:pt x="4277711" y="2723810"/>
                </a:lnTo>
                <a:lnTo>
                  <a:pt x="4090449" y="2814019"/>
                </a:lnTo>
                <a:cubicBezTo>
                  <a:pt x="3738190" y="2963012"/>
                  <a:pt x="3350901" y="3045402"/>
                  <a:pt x="2944368" y="3045402"/>
                </a:cubicBezTo>
                <a:cubicBezTo>
                  <a:pt x="1318238" y="3045402"/>
                  <a:pt x="0" y="1727164"/>
                  <a:pt x="0" y="101034"/>
                </a:cubicBezTo>
                <a:close/>
              </a:path>
            </a:pathLst>
          </a:custGeom>
        </p:spPr>
      </p:pic>
      <p:sp>
        <p:nvSpPr>
          <p:cNvPr id="2" name="TextBox 1">
            <a:extLst>
              <a:ext uri="{FF2B5EF4-FFF2-40B4-BE49-F238E27FC236}">
                <a16:creationId xmlns:a16="http://schemas.microsoft.com/office/drawing/2014/main" id="{98468D4B-4EBE-F7BB-FD1C-BCB0F075D852}"/>
              </a:ext>
            </a:extLst>
          </p:cNvPr>
          <p:cNvSpPr txBox="1"/>
          <p:nvPr/>
        </p:nvSpPr>
        <p:spPr>
          <a:xfrm>
            <a:off x="495417" y="1415975"/>
            <a:ext cx="2989921" cy="369332"/>
          </a:xfrm>
          <a:prstGeom prst="rect">
            <a:avLst/>
          </a:prstGeom>
          <a:noFill/>
        </p:spPr>
        <p:txBody>
          <a:bodyPr wrap="none" rtlCol="0">
            <a:spAutoFit/>
          </a:bodyPr>
          <a:lstStyle/>
          <a:p>
            <a:r>
              <a:rPr lang="en-US" dirty="0"/>
              <a:t>Many different interfaces</a:t>
            </a:r>
          </a:p>
        </p:txBody>
      </p:sp>
      <p:sp>
        <p:nvSpPr>
          <p:cNvPr id="3" name="TextBox 2">
            <a:extLst>
              <a:ext uri="{FF2B5EF4-FFF2-40B4-BE49-F238E27FC236}">
                <a16:creationId xmlns:a16="http://schemas.microsoft.com/office/drawing/2014/main" id="{1D879930-5885-D74A-7C04-37CEC859093F}"/>
              </a:ext>
            </a:extLst>
          </p:cNvPr>
          <p:cNvSpPr txBox="1"/>
          <p:nvPr/>
        </p:nvSpPr>
        <p:spPr>
          <a:xfrm>
            <a:off x="9742714" y="1299718"/>
            <a:ext cx="1614545" cy="369332"/>
          </a:xfrm>
          <a:prstGeom prst="rect">
            <a:avLst/>
          </a:prstGeom>
          <a:noFill/>
        </p:spPr>
        <p:txBody>
          <a:bodyPr wrap="none" rtlCol="0">
            <a:spAutoFit/>
          </a:bodyPr>
          <a:lstStyle/>
          <a:p>
            <a:r>
              <a:rPr lang="en-US" dirty="0"/>
              <a:t>Multiple OS’s</a:t>
            </a:r>
          </a:p>
        </p:txBody>
      </p:sp>
      <p:sp>
        <p:nvSpPr>
          <p:cNvPr id="4" name="TextBox 3">
            <a:extLst>
              <a:ext uri="{FF2B5EF4-FFF2-40B4-BE49-F238E27FC236}">
                <a16:creationId xmlns:a16="http://schemas.microsoft.com/office/drawing/2014/main" id="{FB5AF9C0-5DA0-4A54-254C-7B6D716F1EBB}"/>
              </a:ext>
            </a:extLst>
          </p:cNvPr>
          <p:cNvSpPr txBox="1"/>
          <p:nvPr/>
        </p:nvSpPr>
        <p:spPr>
          <a:xfrm>
            <a:off x="4503134" y="3600766"/>
            <a:ext cx="1846980" cy="369332"/>
          </a:xfrm>
          <a:prstGeom prst="rect">
            <a:avLst/>
          </a:prstGeom>
          <a:noFill/>
        </p:spPr>
        <p:txBody>
          <a:bodyPr wrap="none" rtlCol="0">
            <a:spAutoFit/>
          </a:bodyPr>
          <a:lstStyle/>
          <a:p>
            <a:r>
              <a:rPr lang="en-US" dirty="0"/>
              <a:t>Common Tools</a:t>
            </a:r>
          </a:p>
        </p:txBody>
      </p:sp>
      <p:sp>
        <p:nvSpPr>
          <p:cNvPr id="6" name="TextBox 5">
            <a:extLst>
              <a:ext uri="{FF2B5EF4-FFF2-40B4-BE49-F238E27FC236}">
                <a16:creationId xmlns:a16="http://schemas.microsoft.com/office/drawing/2014/main" id="{0413EDA4-E0E8-F057-F54A-46BD2CDBD67F}"/>
              </a:ext>
            </a:extLst>
          </p:cNvPr>
          <p:cNvSpPr txBox="1"/>
          <p:nvPr/>
        </p:nvSpPr>
        <p:spPr>
          <a:xfrm>
            <a:off x="5945162" y="685486"/>
            <a:ext cx="641522" cy="369332"/>
          </a:xfrm>
          <a:prstGeom prst="rect">
            <a:avLst/>
          </a:prstGeom>
          <a:noFill/>
        </p:spPr>
        <p:txBody>
          <a:bodyPr wrap="none" rtlCol="0">
            <a:spAutoFit/>
          </a:bodyPr>
          <a:lstStyle/>
          <a:p>
            <a:r>
              <a:rPr lang="en-US" dirty="0"/>
              <a:t>and</a:t>
            </a:r>
          </a:p>
        </p:txBody>
      </p:sp>
      <p:sp>
        <p:nvSpPr>
          <p:cNvPr id="8" name="TextBox 7">
            <a:extLst>
              <a:ext uri="{FF2B5EF4-FFF2-40B4-BE49-F238E27FC236}">
                <a16:creationId xmlns:a16="http://schemas.microsoft.com/office/drawing/2014/main" id="{A650C893-7540-BD89-C34F-F1314006CF01}"/>
              </a:ext>
            </a:extLst>
          </p:cNvPr>
          <p:cNvSpPr txBox="1"/>
          <p:nvPr/>
        </p:nvSpPr>
        <p:spPr>
          <a:xfrm>
            <a:off x="10377651" y="5782235"/>
            <a:ext cx="1431802" cy="369332"/>
          </a:xfrm>
          <a:prstGeom prst="rect">
            <a:avLst/>
          </a:prstGeom>
          <a:noFill/>
        </p:spPr>
        <p:txBody>
          <a:bodyPr wrap="none" rtlCol="0">
            <a:spAutoFit/>
          </a:bodyPr>
          <a:lstStyle/>
          <a:p>
            <a:r>
              <a:rPr lang="en-US" b="1" dirty="0"/>
              <a:t>Problems…</a:t>
            </a:r>
          </a:p>
        </p:txBody>
      </p:sp>
    </p:spTree>
    <p:extLst>
      <p:ext uri="{BB962C8B-B14F-4D97-AF65-F5344CB8AC3E}">
        <p14:creationId xmlns:p14="http://schemas.microsoft.com/office/powerpoint/2010/main" val="285374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0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100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100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100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10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39751-68E4-06D5-25D9-34714E4E03BE}"/>
              </a:ext>
            </a:extLst>
          </p:cNvPr>
          <p:cNvSpPr>
            <a:spLocks noGrp="1"/>
          </p:cNvSpPr>
          <p:nvPr>
            <p:ph type="title"/>
          </p:nvPr>
        </p:nvSpPr>
        <p:spPr>
          <a:xfrm>
            <a:off x="1293813" y="2228850"/>
            <a:ext cx="9905998" cy="971550"/>
          </a:xfrm>
        </p:spPr>
        <p:txBody>
          <a:bodyPr>
            <a:normAutofit/>
          </a:bodyPr>
          <a:lstStyle/>
          <a:p>
            <a:r>
              <a:rPr lang="en-US" dirty="0"/>
              <a:t>Are they doing all they can for you?</a:t>
            </a:r>
          </a:p>
        </p:txBody>
      </p:sp>
      <p:sp>
        <p:nvSpPr>
          <p:cNvPr id="4" name="Title 1">
            <a:extLst>
              <a:ext uri="{FF2B5EF4-FFF2-40B4-BE49-F238E27FC236}">
                <a16:creationId xmlns:a16="http://schemas.microsoft.com/office/drawing/2014/main" id="{89F63AD5-4F27-869F-D48B-48D8A01FC8FE}"/>
              </a:ext>
            </a:extLst>
          </p:cNvPr>
          <p:cNvSpPr txBox="1">
            <a:spLocks/>
          </p:cNvSpPr>
          <p:nvPr/>
        </p:nvSpPr>
        <p:spPr>
          <a:xfrm>
            <a:off x="1293813" y="762000"/>
            <a:ext cx="9905998" cy="9715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How well do you use them?</a:t>
            </a:r>
            <a:endParaRPr lang="en-US" dirty="0"/>
          </a:p>
        </p:txBody>
      </p:sp>
    </p:spTree>
    <p:extLst>
      <p:ext uri="{BB962C8B-B14F-4D97-AF65-F5344CB8AC3E}">
        <p14:creationId xmlns:p14="http://schemas.microsoft.com/office/powerpoint/2010/main" val="367749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DA89B-66DA-DB6A-FA85-9612440B41D4}"/>
              </a:ext>
            </a:extLst>
          </p:cNvPr>
          <p:cNvSpPr>
            <a:spLocks noGrp="1"/>
          </p:cNvSpPr>
          <p:nvPr>
            <p:ph type="title"/>
          </p:nvPr>
        </p:nvSpPr>
        <p:spPr>
          <a:xfrm>
            <a:off x="1141413" y="609600"/>
            <a:ext cx="9905998" cy="1000125"/>
          </a:xfrm>
        </p:spPr>
        <p:txBody>
          <a:bodyPr/>
          <a:lstStyle/>
          <a:p>
            <a:r>
              <a:rPr lang="en-US" dirty="0"/>
              <a:t>3 types of problems (at least…)</a:t>
            </a:r>
          </a:p>
        </p:txBody>
      </p:sp>
      <p:sp>
        <p:nvSpPr>
          <p:cNvPr id="3" name="Content Placeholder 2">
            <a:extLst>
              <a:ext uri="{FF2B5EF4-FFF2-40B4-BE49-F238E27FC236}">
                <a16:creationId xmlns:a16="http://schemas.microsoft.com/office/drawing/2014/main" id="{77513199-C302-A4E9-6030-0522C28E5FA6}"/>
              </a:ext>
            </a:extLst>
          </p:cNvPr>
          <p:cNvSpPr>
            <a:spLocks noGrp="1"/>
          </p:cNvSpPr>
          <p:nvPr>
            <p:ph idx="1"/>
          </p:nvPr>
        </p:nvSpPr>
        <p:spPr>
          <a:xfrm>
            <a:off x="1141413" y="1866898"/>
            <a:ext cx="9905998" cy="3962401"/>
          </a:xfrm>
        </p:spPr>
        <p:txBody>
          <a:bodyPr>
            <a:normAutofit/>
          </a:bodyPr>
          <a:lstStyle/>
          <a:p>
            <a:r>
              <a:rPr lang="en-US" dirty="0"/>
              <a:t>Compile time</a:t>
            </a:r>
          </a:p>
          <a:p>
            <a:pPr lvl="1"/>
            <a:r>
              <a:rPr lang="en-US" dirty="0"/>
              <a:t>Syntax errors (violate standard, or that which is implemented in the compiler)</a:t>
            </a:r>
          </a:p>
          <a:p>
            <a:pPr lvl="1"/>
            <a:r>
              <a:rPr lang="en-US" dirty="0"/>
              <a:t>Templates </a:t>
            </a:r>
            <a:r>
              <a:rPr lang="en-US" dirty="0">
                <a:sym typeface="Wingdings" panose="05000000000000000000" pitchFamily="2" charset="2"/>
              </a:rPr>
              <a:t></a:t>
            </a:r>
            <a:endParaRPr lang="en-US" dirty="0"/>
          </a:p>
          <a:p>
            <a:r>
              <a:rPr lang="en-US" dirty="0"/>
              <a:t>Link time</a:t>
            </a:r>
          </a:p>
          <a:p>
            <a:pPr lvl="1"/>
            <a:r>
              <a:rPr lang="en-US" dirty="0"/>
              <a:t>Missing libraries</a:t>
            </a:r>
          </a:p>
          <a:p>
            <a:pPr lvl="1"/>
            <a:r>
              <a:rPr lang="en-US" dirty="0"/>
              <a:t>Versioning issues</a:t>
            </a:r>
          </a:p>
          <a:p>
            <a:r>
              <a:rPr lang="en-US" dirty="0"/>
              <a:t>Run time</a:t>
            </a:r>
          </a:p>
          <a:p>
            <a:pPr lvl="1"/>
            <a:r>
              <a:rPr lang="en-US" dirty="0"/>
              <a:t>Logical errors</a:t>
            </a:r>
          </a:p>
          <a:p>
            <a:pPr lvl="1"/>
            <a:r>
              <a:rPr lang="en-US" dirty="0"/>
              <a:t>Semantic errors (uninitialized values – correct statements that don’t make sense)</a:t>
            </a:r>
          </a:p>
        </p:txBody>
      </p:sp>
    </p:spTree>
    <p:extLst>
      <p:ext uri="{BB962C8B-B14F-4D97-AF65-F5344CB8AC3E}">
        <p14:creationId xmlns:p14="http://schemas.microsoft.com/office/powerpoint/2010/main" val="2996611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E8E0E-9A7E-5A5A-3A5D-6877EB01302F}"/>
              </a:ext>
            </a:extLst>
          </p:cNvPr>
          <p:cNvSpPr>
            <a:spLocks noGrp="1"/>
          </p:cNvSpPr>
          <p:nvPr>
            <p:ph type="title"/>
          </p:nvPr>
        </p:nvSpPr>
        <p:spPr>
          <a:xfrm>
            <a:off x="1141413" y="609600"/>
            <a:ext cx="9905998" cy="545838"/>
          </a:xfrm>
        </p:spPr>
        <p:txBody>
          <a:bodyPr>
            <a:normAutofit fontScale="90000"/>
          </a:bodyPr>
          <a:lstStyle/>
          <a:p>
            <a:r>
              <a:rPr lang="en-US" dirty="0"/>
              <a:t>Compilers of yore…</a:t>
            </a:r>
          </a:p>
        </p:txBody>
      </p:sp>
      <p:pic>
        <p:nvPicPr>
          <p:cNvPr id="3" name="Picture 2">
            <a:extLst>
              <a:ext uri="{FF2B5EF4-FFF2-40B4-BE49-F238E27FC236}">
                <a16:creationId xmlns:a16="http://schemas.microsoft.com/office/drawing/2014/main" id="{38E94879-3629-4BC5-88E7-7295EA67B3A7}"/>
              </a:ext>
            </a:extLst>
          </p:cNvPr>
          <p:cNvPicPr>
            <a:picLocks noChangeAspect="1"/>
          </p:cNvPicPr>
          <p:nvPr/>
        </p:nvPicPr>
        <p:blipFill>
          <a:blip r:embed="rId2"/>
          <a:stretch>
            <a:fillRect/>
          </a:stretch>
        </p:blipFill>
        <p:spPr>
          <a:xfrm>
            <a:off x="2195976" y="1342535"/>
            <a:ext cx="7869058" cy="4905865"/>
          </a:xfrm>
          <a:prstGeom prst="rect">
            <a:avLst/>
          </a:prstGeom>
        </p:spPr>
      </p:pic>
    </p:spTree>
    <p:extLst>
      <p:ext uri="{BB962C8B-B14F-4D97-AF65-F5344CB8AC3E}">
        <p14:creationId xmlns:p14="http://schemas.microsoft.com/office/powerpoint/2010/main" val="3237724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E8E0E-9A7E-5A5A-3A5D-6877EB01302F}"/>
              </a:ext>
            </a:extLst>
          </p:cNvPr>
          <p:cNvSpPr>
            <a:spLocks noGrp="1"/>
          </p:cNvSpPr>
          <p:nvPr>
            <p:ph type="title"/>
          </p:nvPr>
        </p:nvSpPr>
        <p:spPr>
          <a:xfrm>
            <a:off x="1141413" y="609600"/>
            <a:ext cx="9905998" cy="545838"/>
          </a:xfrm>
        </p:spPr>
        <p:txBody>
          <a:bodyPr>
            <a:normAutofit fontScale="90000"/>
          </a:bodyPr>
          <a:lstStyle/>
          <a:p>
            <a:r>
              <a:rPr lang="en-US" dirty="0"/>
              <a:t>Compile time errors of old…</a:t>
            </a:r>
          </a:p>
        </p:txBody>
      </p:sp>
      <p:pic>
        <p:nvPicPr>
          <p:cNvPr id="7" name="Picture 6">
            <a:extLst>
              <a:ext uri="{FF2B5EF4-FFF2-40B4-BE49-F238E27FC236}">
                <a16:creationId xmlns:a16="http://schemas.microsoft.com/office/drawing/2014/main" id="{3F685CDE-B56A-DEBA-3A03-766D8ABEFC5F}"/>
              </a:ext>
            </a:extLst>
          </p:cNvPr>
          <p:cNvPicPr>
            <a:picLocks noChangeAspect="1"/>
          </p:cNvPicPr>
          <p:nvPr/>
        </p:nvPicPr>
        <p:blipFill>
          <a:blip r:embed="rId2"/>
          <a:stretch>
            <a:fillRect/>
          </a:stretch>
        </p:blipFill>
        <p:spPr>
          <a:xfrm>
            <a:off x="2174979" y="1342535"/>
            <a:ext cx="7842042" cy="4905865"/>
          </a:xfrm>
          <a:prstGeom prst="rect">
            <a:avLst/>
          </a:prstGeom>
        </p:spPr>
      </p:pic>
    </p:spTree>
    <p:extLst>
      <p:ext uri="{BB962C8B-B14F-4D97-AF65-F5344CB8AC3E}">
        <p14:creationId xmlns:p14="http://schemas.microsoft.com/office/powerpoint/2010/main" val="2307386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E8E0E-9A7E-5A5A-3A5D-6877EB01302F}"/>
              </a:ext>
            </a:extLst>
          </p:cNvPr>
          <p:cNvSpPr>
            <a:spLocks noGrp="1"/>
          </p:cNvSpPr>
          <p:nvPr>
            <p:ph type="title"/>
          </p:nvPr>
        </p:nvSpPr>
        <p:spPr>
          <a:xfrm>
            <a:off x="1141413" y="609600"/>
            <a:ext cx="9905998" cy="545838"/>
          </a:xfrm>
        </p:spPr>
        <p:txBody>
          <a:bodyPr>
            <a:normAutofit fontScale="90000"/>
          </a:bodyPr>
          <a:lstStyle/>
          <a:p>
            <a:r>
              <a:rPr lang="en-US" dirty="0"/>
              <a:t>Compile time errors of old…</a:t>
            </a:r>
          </a:p>
        </p:txBody>
      </p:sp>
      <p:pic>
        <p:nvPicPr>
          <p:cNvPr id="4" name="Picture 3">
            <a:extLst>
              <a:ext uri="{FF2B5EF4-FFF2-40B4-BE49-F238E27FC236}">
                <a16:creationId xmlns:a16="http://schemas.microsoft.com/office/drawing/2014/main" id="{E479D2C2-361F-6A5D-10CA-4B52FE2E4A82}"/>
              </a:ext>
            </a:extLst>
          </p:cNvPr>
          <p:cNvPicPr>
            <a:picLocks noChangeAspect="1"/>
          </p:cNvPicPr>
          <p:nvPr/>
        </p:nvPicPr>
        <p:blipFill>
          <a:blip r:embed="rId2"/>
          <a:stretch>
            <a:fillRect/>
          </a:stretch>
        </p:blipFill>
        <p:spPr>
          <a:xfrm>
            <a:off x="2436812" y="1266825"/>
            <a:ext cx="7315200" cy="4876800"/>
          </a:xfrm>
          <a:prstGeom prst="rect">
            <a:avLst/>
          </a:prstGeom>
        </p:spPr>
      </p:pic>
      <p:sp>
        <p:nvSpPr>
          <p:cNvPr id="5" name="Rectangle 4">
            <a:extLst>
              <a:ext uri="{FF2B5EF4-FFF2-40B4-BE49-F238E27FC236}">
                <a16:creationId xmlns:a16="http://schemas.microsoft.com/office/drawing/2014/main" id="{30F85997-7C23-B090-2398-31BD971A5FD3}"/>
              </a:ext>
            </a:extLst>
          </p:cNvPr>
          <p:cNvSpPr/>
          <p:nvPr/>
        </p:nvSpPr>
        <p:spPr>
          <a:xfrm>
            <a:off x="3285331" y="4086225"/>
            <a:ext cx="5618162" cy="1754326"/>
          </a:xfrm>
          <a:prstGeom prst="rect">
            <a:avLst/>
          </a:prstGeom>
          <a:noFill/>
        </p:spPr>
        <p:txBody>
          <a:bodyPr wrap="squar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Code like it’s the 90’s</a:t>
            </a:r>
          </a:p>
        </p:txBody>
      </p:sp>
    </p:spTree>
    <p:extLst>
      <p:ext uri="{BB962C8B-B14F-4D97-AF65-F5344CB8AC3E}">
        <p14:creationId xmlns:p14="http://schemas.microsoft.com/office/powerpoint/2010/main" val="369470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26F19-20A1-541A-1E33-FCBDBE5E0909}"/>
              </a:ext>
            </a:extLst>
          </p:cNvPr>
          <p:cNvSpPr>
            <a:spLocks noGrp="1"/>
          </p:cNvSpPr>
          <p:nvPr>
            <p:ph type="title"/>
          </p:nvPr>
        </p:nvSpPr>
        <p:spPr>
          <a:xfrm>
            <a:off x="1141413" y="609600"/>
            <a:ext cx="9905998" cy="533400"/>
          </a:xfrm>
        </p:spPr>
        <p:txBody>
          <a:bodyPr>
            <a:normAutofit fontScale="90000"/>
          </a:bodyPr>
          <a:lstStyle/>
          <a:p>
            <a:r>
              <a:rPr lang="en-US" dirty="0"/>
              <a:t>Compile time errors	</a:t>
            </a:r>
          </a:p>
        </p:txBody>
      </p:sp>
      <p:sp>
        <p:nvSpPr>
          <p:cNvPr id="3" name="Content Placeholder 2">
            <a:extLst>
              <a:ext uri="{FF2B5EF4-FFF2-40B4-BE49-F238E27FC236}">
                <a16:creationId xmlns:a16="http://schemas.microsoft.com/office/drawing/2014/main" id="{6D53CCC8-7B17-4BBC-4C0B-D9AFAC35C014}"/>
              </a:ext>
            </a:extLst>
          </p:cNvPr>
          <p:cNvSpPr>
            <a:spLocks noGrp="1"/>
          </p:cNvSpPr>
          <p:nvPr>
            <p:ph idx="1"/>
          </p:nvPr>
        </p:nvSpPr>
        <p:spPr>
          <a:xfrm>
            <a:off x="1141413" y="1143001"/>
            <a:ext cx="9905998" cy="1896834"/>
          </a:xfrm>
          <a:solidFill>
            <a:schemeClr val="bg1"/>
          </a:solidFill>
        </p:spPr>
        <p:txBody>
          <a:bodyPr anchor="t" anchorCtr="0">
            <a:normAutofit/>
          </a:bodyPr>
          <a:lstStyle/>
          <a:p>
            <a:pPr marL="0" indent="0">
              <a:buNone/>
            </a:pPr>
            <a:r>
              <a:rPr lang="en-US" sz="1400" dirty="0">
                <a:solidFill>
                  <a:srgbClr val="C586C0"/>
                </a:solidFill>
                <a:effectLst/>
                <a:latin typeface="JetBrains Mono" panose="02000009000000000000" pitchFamily="49" charset="0"/>
              </a:rPr>
              <a:t>#include</a:t>
            </a:r>
            <a:r>
              <a:rPr lang="en-US" sz="1400" dirty="0">
                <a:solidFill>
                  <a:srgbClr val="569CD6"/>
                </a:solidFill>
                <a:effectLst/>
                <a:latin typeface="JetBrains Mono" panose="02000009000000000000" pitchFamily="49" charset="0"/>
              </a:rPr>
              <a:t> </a:t>
            </a:r>
            <a:r>
              <a:rPr lang="en-US" sz="1400" dirty="0">
                <a:solidFill>
                  <a:srgbClr val="CE9178"/>
                </a:solidFill>
                <a:effectLst/>
                <a:latin typeface="JetBrains Mono" panose="02000009000000000000" pitchFamily="49" charset="0"/>
              </a:rPr>
              <a:t>&lt;iostream&gt;</a:t>
            </a:r>
            <a:endParaRPr lang="en-US" sz="1400" dirty="0">
              <a:solidFill>
                <a:srgbClr val="CCCCCC"/>
              </a:solidFill>
              <a:effectLst/>
              <a:latin typeface="JetBrains Mono" panose="02000009000000000000" pitchFamily="49" charset="0"/>
            </a:endParaRPr>
          </a:p>
          <a:p>
            <a:pPr marL="0" indent="0">
              <a:buNone/>
            </a:pPr>
            <a:br>
              <a:rPr lang="en-US" sz="1400" dirty="0">
                <a:solidFill>
                  <a:srgbClr val="CCCCCC"/>
                </a:solidFill>
                <a:effectLst/>
                <a:latin typeface="JetBrains Mono" panose="02000009000000000000" pitchFamily="49" charset="0"/>
              </a:rPr>
            </a:br>
            <a:r>
              <a:rPr lang="en-US" sz="1400" dirty="0">
                <a:solidFill>
                  <a:srgbClr val="569CD6"/>
                </a:solidFill>
                <a:effectLst/>
                <a:latin typeface="JetBrains Mono" panose="02000009000000000000" pitchFamily="49" charset="0"/>
              </a:rPr>
              <a:t>int</a:t>
            </a:r>
            <a:r>
              <a:rPr lang="en-US" sz="1400" dirty="0">
                <a:solidFill>
                  <a:srgbClr val="CCCCCC"/>
                </a:solidFill>
                <a:effectLst/>
                <a:latin typeface="JetBrains Mono" panose="02000009000000000000" pitchFamily="49" charset="0"/>
              </a:rPr>
              <a:t> </a:t>
            </a:r>
            <a:r>
              <a:rPr lang="en-US" sz="1400" dirty="0">
                <a:solidFill>
                  <a:srgbClr val="DCDCAA"/>
                </a:solidFill>
                <a:effectLst/>
                <a:latin typeface="JetBrains Mono" panose="02000009000000000000" pitchFamily="49" charset="0"/>
              </a:rPr>
              <a:t>main</a:t>
            </a:r>
            <a:r>
              <a:rPr lang="en-US" sz="1400" dirty="0">
                <a:solidFill>
                  <a:srgbClr val="CCCCCC"/>
                </a:solidFill>
                <a:effectLst/>
                <a:latin typeface="JetBrains Mono" panose="02000009000000000000" pitchFamily="49" charset="0"/>
              </a:rPr>
              <a:t>() {</a:t>
            </a:r>
          </a:p>
          <a:p>
            <a:pPr marL="0" indent="0">
              <a:buNone/>
            </a:pPr>
            <a:r>
              <a:rPr lang="en-US" sz="1400" dirty="0">
                <a:solidFill>
                  <a:srgbClr val="4EC9B0"/>
                </a:solidFill>
                <a:effectLst/>
                <a:latin typeface="JetBrains Mono" panose="02000009000000000000" pitchFamily="49" charset="0"/>
              </a:rPr>
              <a:t>  std</a:t>
            </a:r>
            <a:r>
              <a:rPr lang="en-US" sz="1400" dirty="0">
                <a:solidFill>
                  <a:srgbClr val="CCCCCC"/>
                </a:solidFill>
                <a:effectLst/>
                <a:latin typeface="JetBrains Mono" panose="02000009000000000000" pitchFamily="49" charset="0"/>
              </a:rPr>
              <a:t>::cout </a:t>
            </a:r>
            <a:r>
              <a:rPr lang="en-US" sz="1400" dirty="0">
                <a:solidFill>
                  <a:srgbClr val="D4D4D4"/>
                </a:solidFill>
                <a:effectLst/>
                <a:latin typeface="JetBrains Mono" panose="02000009000000000000" pitchFamily="49" charset="0"/>
              </a:rPr>
              <a:t>&lt;&lt;</a:t>
            </a:r>
            <a:r>
              <a:rPr lang="en-US" sz="1400" dirty="0">
                <a:solidFill>
                  <a:srgbClr val="CCCCCC"/>
                </a:solidFill>
                <a:effectLst/>
                <a:latin typeface="JetBrains Mono" panose="02000009000000000000" pitchFamily="49" charset="0"/>
              </a:rPr>
              <a:t> </a:t>
            </a:r>
            <a:r>
              <a:rPr lang="en-US" sz="1400" dirty="0">
                <a:solidFill>
                  <a:srgbClr val="CE9178"/>
                </a:solidFill>
                <a:effectLst/>
                <a:latin typeface="JetBrains Mono" panose="02000009000000000000" pitchFamily="49" charset="0"/>
              </a:rPr>
              <a:t>"Welcome to Meeting C++ 2023</a:t>
            </a:r>
            <a:r>
              <a:rPr lang="en-US" sz="1400" dirty="0">
                <a:solidFill>
                  <a:srgbClr val="D7BA7D"/>
                </a:solidFill>
                <a:effectLst/>
                <a:latin typeface="JetBrains Mono" panose="02000009000000000000" pitchFamily="49" charset="0"/>
              </a:rPr>
              <a:t>\n</a:t>
            </a:r>
            <a:r>
              <a:rPr lang="en-US" sz="1400" dirty="0">
                <a:solidFill>
                  <a:srgbClr val="CE9178"/>
                </a:solidFill>
                <a:effectLst/>
                <a:latin typeface="JetBrains Mono" panose="02000009000000000000" pitchFamily="49" charset="0"/>
              </a:rPr>
              <a:t>"</a:t>
            </a:r>
            <a:br>
              <a:rPr lang="en-US" sz="1400" dirty="0">
                <a:solidFill>
                  <a:srgbClr val="CCCCCC"/>
                </a:solidFill>
                <a:effectLst/>
                <a:latin typeface="JetBrains Mono" panose="02000009000000000000" pitchFamily="49" charset="0"/>
              </a:rPr>
            </a:br>
            <a:r>
              <a:rPr lang="en-US" sz="1400" dirty="0">
                <a:solidFill>
                  <a:srgbClr val="CCCCCC"/>
                </a:solidFill>
                <a:effectLst/>
                <a:latin typeface="JetBrains Mono" panose="02000009000000000000" pitchFamily="49" charset="0"/>
              </a:rPr>
              <a:t>  </a:t>
            </a:r>
            <a:r>
              <a:rPr lang="en-US" sz="1400" dirty="0">
                <a:solidFill>
                  <a:srgbClr val="C586C0"/>
                </a:solidFill>
                <a:effectLst/>
                <a:latin typeface="JetBrains Mono" panose="02000009000000000000" pitchFamily="49" charset="0"/>
              </a:rPr>
              <a:t>return</a:t>
            </a:r>
            <a:r>
              <a:rPr lang="en-US" sz="1400" dirty="0">
                <a:solidFill>
                  <a:srgbClr val="CCCCCC"/>
                </a:solidFill>
                <a:effectLst/>
                <a:latin typeface="JetBrains Mono" panose="02000009000000000000" pitchFamily="49" charset="0"/>
              </a:rPr>
              <a:t> </a:t>
            </a:r>
            <a:r>
              <a:rPr lang="en-US" sz="1400" dirty="0">
                <a:solidFill>
                  <a:srgbClr val="B5CEA8"/>
                </a:solidFill>
                <a:effectLst/>
                <a:latin typeface="JetBrains Mono" panose="02000009000000000000" pitchFamily="49" charset="0"/>
              </a:rPr>
              <a:t>0</a:t>
            </a:r>
            <a:r>
              <a:rPr lang="en-US" sz="1400" dirty="0">
                <a:solidFill>
                  <a:srgbClr val="CCCCCC"/>
                </a:solidFill>
                <a:effectLst/>
                <a:latin typeface="JetBrains Mono" panose="02000009000000000000" pitchFamily="49" charset="0"/>
              </a:rPr>
              <a:t>;</a:t>
            </a:r>
          </a:p>
          <a:p>
            <a:pPr marL="0" indent="0">
              <a:buNone/>
            </a:pPr>
            <a:r>
              <a:rPr lang="en-US" sz="1400" dirty="0">
                <a:solidFill>
                  <a:srgbClr val="CCCCCC"/>
                </a:solidFill>
                <a:effectLst/>
                <a:latin typeface="JetBrains Mono" panose="02000009000000000000" pitchFamily="49" charset="0"/>
              </a:rPr>
              <a:t>}</a:t>
            </a:r>
          </a:p>
        </p:txBody>
      </p:sp>
      <p:sp>
        <p:nvSpPr>
          <p:cNvPr id="5" name="Content Placeholder 2">
            <a:extLst>
              <a:ext uri="{FF2B5EF4-FFF2-40B4-BE49-F238E27FC236}">
                <a16:creationId xmlns:a16="http://schemas.microsoft.com/office/drawing/2014/main" id="{61C802B5-5D3B-C767-FBC0-0312810369DC}"/>
              </a:ext>
            </a:extLst>
          </p:cNvPr>
          <p:cNvSpPr txBox="1">
            <a:spLocks/>
          </p:cNvSpPr>
          <p:nvPr/>
        </p:nvSpPr>
        <p:spPr>
          <a:xfrm>
            <a:off x="1143001" y="3469820"/>
            <a:ext cx="9905998" cy="2778580"/>
          </a:xfrm>
          <a:prstGeom prst="rect">
            <a:avLst/>
          </a:prstGeom>
          <a:solidFill>
            <a:schemeClr val="bg1"/>
          </a:solidFill>
        </p:spPr>
        <p:txBody>
          <a:bodyPr vert="horz" lIns="91440" tIns="45720" rIns="91440" bIns="45720" rtlCol="0" anchor="t" anchorCtr="0">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1400" dirty="0"/>
              <a:t>&lt;source&gt;: In function 'int main()':</a:t>
            </a:r>
          </a:p>
          <a:p>
            <a:pPr marL="0" indent="0">
              <a:buNone/>
            </a:pPr>
            <a:r>
              <a:rPr lang="en-US" sz="1400" dirty="0"/>
              <a:t>&lt;source&gt;:5:5: error: expected ';' before 'return'</a:t>
            </a:r>
          </a:p>
        </p:txBody>
      </p:sp>
      <p:sp>
        <p:nvSpPr>
          <p:cNvPr id="8" name="TextBox 7">
            <a:extLst>
              <a:ext uri="{FF2B5EF4-FFF2-40B4-BE49-F238E27FC236}">
                <a16:creationId xmlns:a16="http://schemas.microsoft.com/office/drawing/2014/main" id="{D6A7B8D9-2022-63ED-2830-6636308CEB39}"/>
              </a:ext>
            </a:extLst>
          </p:cNvPr>
          <p:cNvSpPr txBox="1"/>
          <p:nvPr/>
        </p:nvSpPr>
        <p:spPr>
          <a:xfrm>
            <a:off x="4059237" y="3070162"/>
            <a:ext cx="6989760" cy="369332"/>
          </a:xfrm>
          <a:prstGeom prst="rect">
            <a:avLst/>
          </a:prstGeom>
          <a:solidFill>
            <a:schemeClr val="tx2">
              <a:lumMod val="50000"/>
            </a:schemeClr>
          </a:solidFill>
        </p:spPr>
        <p:txBody>
          <a:bodyPr wrap="square" rtlCol="0">
            <a:spAutoFit/>
          </a:bodyPr>
          <a:lstStyle/>
          <a:p>
            <a:r>
              <a:rPr lang="en-US" dirty="0">
                <a:solidFill>
                  <a:schemeClr val="tx2">
                    <a:lumMod val="75000"/>
                  </a:schemeClr>
                </a:solidFill>
              </a:rPr>
              <a:t>Compiler options…</a:t>
            </a:r>
          </a:p>
        </p:txBody>
      </p:sp>
      <p:pic>
        <p:nvPicPr>
          <p:cNvPr id="4" name="Picture 3">
            <a:hlinkClick r:id="rId2"/>
            <a:extLst>
              <a:ext uri="{FF2B5EF4-FFF2-40B4-BE49-F238E27FC236}">
                <a16:creationId xmlns:a16="http://schemas.microsoft.com/office/drawing/2014/main" id="{AD686B63-1119-EA3C-4179-080380FA1BA8}"/>
              </a:ext>
            </a:extLst>
          </p:cNvPr>
          <p:cNvPicPr>
            <a:picLocks noChangeAspect="1"/>
          </p:cNvPicPr>
          <p:nvPr/>
        </p:nvPicPr>
        <p:blipFill>
          <a:blip r:embed="rId3"/>
          <a:stretch>
            <a:fillRect/>
          </a:stretch>
        </p:blipFill>
        <p:spPr>
          <a:xfrm>
            <a:off x="10619014" y="3039835"/>
            <a:ext cx="429985" cy="429985"/>
          </a:xfrm>
          <a:prstGeom prst="rect">
            <a:avLst/>
          </a:prstGeom>
        </p:spPr>
      </p:pic>
      <p:sp>
        <p:nvSpPr>
          <p:cNvPr id="9" name="TextBox 8">
            <a:extLst>
              <a:ext uri="{FF2B5EF4-FFF2-40B4-BE49-F238E27FC236}">
                <a16:creationId xmlns:a16="http://schemas.microsoft.com/office/drawing/2014/main" id="{A60B6ECE-4371-AC24-8C48-A9995F6C4328}"/>
              </a:ext>
            </a:extLst>
          </p:cNvPr>
          <p:cNvSpPr txBox="1"/>
          <p:nvPr/>
        </p:nvSpPr>
        <p:spPr>
          <a:xfrm>
            <a:off x="1143001" y="3070162"/>
            <a:ext cx="2792412" cy="369332"/>
          </a:xfrm>
          <a:prstGeom prst="rect">
            <a:avLst/>
          </a:prstGeom>
          <a:solidFill>
            <a:schemeClr val="tx2">
              <a:lumMod val="50000"/>
            </a:schemeClr>
          </a:solidFill>
        </p:spPr>
        <p:txBody>
          <a:bodyPr wrap="square" rtlCol="0">
            <a:spAutoFit/>
          </a:bodyPr>
          <a:lstStyle/>
          <a:p>
            <a:r>
              <a:rPr lang="en-US" dirty="0"/>
              <a:t>X86-64 gcc 4.6.4</a:t>
            </a:r>
          </a:p>
        </p:txBody>
      </p:sp>
    </p:spTree>
    <p:extLst>
      <p:ext uri="{BB962C8B-B14F-4D97-AF65-F5344CB8AC3E}">
        <p14:creationId xmlns:p14="http://schemas.microsoft.com/office/powerpoint/2010/main" val="310150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3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511"/>
                            </p:stCondLst>
                            <p:childTnLst>
                              <p:par>
                                <p:cTn id="8" presetID="1" presetClass="entr" presetSubtype="0" fill="hold" nodeType="afterEffect">
                                  <p:stCondLst>
                                    <p:cond delay="0"/>
                                  </p:stCondLst>
                                  <p:iterate type="lt">
                                    <p:tmAbs val="30"/>
                                  </p:iterate>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782"/>
                            </p:stCondLst>
                            <p:childTnLst>
                              <p:par>
                                <p:cTn id="11" presetID="1" presetClass="entr" presetSubtype="0" fill="hold" nodeType="afterEffect">
                                  <p:stCondLst>
                                    <p:cond delay="0"/>
                                  </p:stCondLst>
                                  <p:iterate type="lt">
                                    <p:tmAbs val="30"/>
                                  </p:iterate>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2133"/>
                            </p:stCondLst>
                            <p:childTnLst>
                              <p:par>
                                <p:cTn id="14" presetID="1" presetClass="entr" presetSubtype="0" fill="hold" nodeType="afterEffect">
                                  <p:stCondLst>
                                    <p:cond delay="0"/>
                                  </p:stCondLst>
                                  <p:iterate type="lt">
                                    <p:tmAbs val="30"/>
                                  </p:iterate>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iterate type="lt">
                                    <p:tmAbs val="30"/>
                                  </p:iterate>
                                  <p:childTnLst>
                                    <p:set>
                                      <p:cBhvr>
                                        <p:cTn id="19" dur="1" fill="hold">
                                          <p:stCondLst>
                                            <p:cond delay="0"/>
                                          </p:stCondLst>
                                        </p:cTn>
                                        <p:tgtEl>
                                          <p:spTgt spid="5">
                                            <p:txEl>
                                              <p:pRg st="0" end="0"/>
                                            </p:txEl>
                                          </p:spTgt>
                                        </p:tgtEl>
                                        <p:attrNameLst>
                                          <p:attrName>style.visibility</p:attrName>
                                        </p:attrNameLst>
                                      </p:cBhvr>
                                      <p:to>
                                        <p:strVal val="visible"/>
                                      </p:to>
                                    </p:set>
                                  </p:childTnLst>
                                </p:cTn>
                              </p:par>
                            </p:childTnLst>
                          </p:cTn>
                        </p:par>
                        <p:par>
                          <p:cTn id="20" fill="hold">
                            <p:stCondLst>
                              <p:cond delay="901"/>
                            </p:stCondLst>
                            <p:childTnLst>
                              <p:par>
                                <p:cTn id="21" presetID="1" presetClass="entr" presetSubtype="0" fill="hold" nodeType="afterEffect">
                                  <p:stCondLst>
                                    <p:cond delay="0"/>
                                  </p:stCondLst>
                                  <p:iterate type="lt">
                                    <p:tmAbs val="30"/>
                                  </p:iterate>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26F19-20A1-541A-1E33-FCBDBE5E0909}"/>
              </a:ext>
            </a:extLst>
          </p:cNvPr>
          <p:cNvSpPr>
            <a:spLocks noGrp="1"/>
          </p:cNvSpPr>
          <p:nvPr>
            <p:ph type="title"/>
          </p:nvPr>
        </p:nvSpPr>
        <p:spPr>
          <a:xfrm>
            <a:off x="1141413" y="609600"/>
            <a:ext cx="9905998" cy="533400"/>
          </a:xfrm>
        </p:spPr>
        <p:txBody>
          <a:bodyPr>
            <a:normAutofit fontScale="90000"/>
          </a:bodyPr>
          <a:lstStyle/>
          <a:p>
            <a:r>
              <a:rPr lang="en-US" dirty="0"/>
              <a:t>Compile time errors	</a:t>
            </a:r>
          </a:p>
        </p:txBody>
      </p:sp>
      <p:sp>
        <p:nvSpPr>
          <p:cNvPr id="3" name="Content Placeholder 2">
            <a:extLst>
              <a:ext uri="{FF2B5EF4-FFF2-40B4-BE49-F238E27FC236}">
                <a16:creationId xmlns:a16="http://schemas.microsoft.com/office/drawing/2014/main" id="{6D53CCC8-7B17-4BBC-4C0B-D9AFAC35C014}"/>
              </a:ext>
            </a:extLst>
          </p:cNvPr>
          <p:cNvSpPr>
            <a:spLocks noGrp="1"/>
          </p:cNvSpPr>
          <p:nvPr>
            <p:ph idx="1"/>
          </p:nvPr>
        </p:nvSpPr>
        <p:spPr>
          <a:xfrm>
            <a:off x="1141413" y="1143001"/>
            <a:ext cx="9905998" cy="1896834"/>
          </a:xfrm>
          <a:solidFill>
            <a:schemeClr val="bg1"/>
          </a:solidFill>
        </p:spPr>
        <p:txBody>
          <a:bodyPr anchor="t" anchorCtr="0">
            <a:normAutofit/>
          </a:bodyPr>
          <a:lstStyle/>
          <a:p>
            <a:pPr marL="0" indent="0">
              <a:buNone/>
            </a:pPr>
            <a:r>
              <a:rPr lang="en-US" sz="1400" dirty="0">
                <a:solidFill>
                  <a:srgbClr val="C586C0"/>
                </a:solidFill>
                <a:effectLst/>
                <a:latin typeface="JetBrains Mono" panose="02000009000000000000" pitchFamily="49" charset="0"/>
              </a:rPr>
              <a:t>#include</a:t>
            </a:r>
            <a:r>
              <a:rPr lang="en-US" sz="1400" dirty="0">
                <a:solidFill>
                  <a:srgbClr val="569CD6"/>
                </a:solidFill>
                <a:effectLst/>
                <a:latin typeface="JetBrains Mono" panose="02000009000000000000" pitchFamily="49" charset="0"/>
              </a:rPr>
              <a:t> </a:t>
            </a:r>
            <a:r>
              <a:rPr lang="en-US" sz="1400" dirty="0">
                <a:solidFill>
                  <a:srgbClr val="CE9178"/>
                </a:solidFill>
                <a:effectLst/>
                <a:latin typeface="JetBrains Mono" panose="02000009000000000000" pitchFamily="49" charset="0"/>
              </a:rPr>
              <a:t>&lt;iostream&gt;</a:t>
            </a:r>
            <a:endParaRPr lang="en-US" sz="1400" dirty="0">
              <a:solidFill>
                <a:srgbClr val="CCCCCC"/>
              </a:solidFill>
              <a:effectLst/>
              <a:latin typeface="JetBrains Mono" panose="02000009000000000000" pitchFamily="49" charset="0"/>
            </a:endParaRPr>
          </a:p>
          <a:p>
            <a:pPr marL="0" indent="0">
              <a:buNone/>
            </a:pPr>
            <a:br>
              <a:rPr lang="en-US" sz="1400" dirty="0">
                <a:solidFill>
                  <a:srgbClr val="CCCCCC"/>
                </a:solidFill>
                <a:effectLst/>
                <a:latin typeface="JetBrains Mono" panose="02000009000000000000" pitchFamily="49" charset="0"/>
              </a:rPr>
            </a:br>
            <a:r>
              <a:rPr lang="en-US" sz="1400" dirty="0">
                <a:solidFill>
                  <a:srgbClr val="569CD6"/>
                </a:solidFill>
                <a:effectLst/>
                <a:latin typeface="JetBrains Mono" panose="02000009000000000000" pitchFamily="49" charset="0"/>
              </a:rPr>
              <a:t>int</a:t>
            </a:r>
            <a:r>
              <a:rPr lang="en-US" sz="1400" dirty="0">
                <a:solidFill>
                  <a:srgbClr val="CCCCCC"/>
                </a:solidFill>
                <a:effectLst/>
                <a:latin typeface="JetBrains Mono" panose="02000009000000000000" pitchFamily="49" charset="0"/>
              </a:rPr>
              <a:t> </a:t>
            </a:r>
            <a:r>
              <a:rPr lang="en-US" sz="1400" dirty="0">
                <a:solidFill>
                  <a:srgbClr val="DCDCAA"/>
                </a:solidFill>
                <a:effectLst/>
                <a:latin typeface="JetBrains Mono" panose="02000009000000000000" pitchFamily="49" charset="0"/>
              </a:rPr>
              <a:t>main</a:t>
            </a:r>
            <a:r>
              <a:rPr lang="en-US" sz="1400" dirty="0">
                <a:solidFill>
                  <a:srgbClr val="CCCCCC"/>
                </a:solidFill>
                <a:effectLst/>
                <a:latin typeface="JetBrains Mono" panose="02000009000000000000" pitchFamily="49" charset="0"/>
              </a:rPr>
              <a:t>() {</a:t>
            </a:r>
          </a:p>
          <a:p>
            <a:pPr marL="0" indent="0">
              <a:buNone/>
            </a:pPr>
            <a:r>
              <a:rPr lang="en-US" sz="1400" dirty="0">
                <a:solidFill>
                  <a:srgbClr val="4EC9B0"/>
                </a:solidFill>
                <a:effectLst/>
                <a:latin typeface="JetBrains Mono" panose="02000009000000000000" pitchFamily="49" charset="0"/>
              </a:rPr>
              <a:t>  std</a:t>
            </a:r>
            <a:r>
              <a:rPr lang="en-US" sz="1400" dirty="0">
                <a:solidFill>
                  <a:srgbClr val="CCCCCC"/>
                </a:solidFill>
                <a:effectLst/>
                <a:latin typeface="JetBrains Mono" panose="02000009000000000000" pitchFamily="49" charset="0"/>
              </a:rPr>
              <a:t>::cout </a:t>
            </a:r>
            <a:r>
              <a:rPr lang="en-US" sz="1400" dirty="0">
                <a:solidFill>
                  <a:srgbClr val="D4D4D4"/>
                </a:solidFill>
                <a:effectLst/>
                <a:latin typeface="JetBrains Mono" panose="02000009000000000000" pitchFamily="49" charset="0"/>
              </a:rPr>
              <a:t>&lt;&lt;</a:t>
            </a:r>
            <a:r>
              <a:rPr lang="en-US" sz="1400" dirty="0">
                <a:solidFill>
                  <a:srgbClr val="CCCCCC"/>
                </a:solidFill>
                <a:effectLst/>
                <a:latin typeface="JetBrains Mono" panose="02000009000000000000" pitchFamily="49" charset="0"/>
              </a:rPr>
              <a:t> </a:t>
            </a:r>
            <a:r>
              <a:rPr lang="en-US" sz="1400" dirty="0">
                <a:solidFill>
                  <a:srgbClr val="CE9178"/>
                </a:solidFill>
                <a:effectLst/>
                <a:latin typeface="JetBrains Mono" panose="02000009000000000000" pitchFamily="49" charset="0"/>
              </a:rPr>
              <a:t>"Welcome to Meeting C++ 2023</a:t>
            </a:r>
            <a:r>
              <a:rPr lang="en-US" sz="1400" dirty="0">
                <a:solidFill>
                  <a:srgbClr val="D7BA7D"/>
                </a:solidFill>
                <a:effectLst/>
                <a:latin typeface="JetBrains Mono" panose="02000009000000000000" pitchFamily="49" charset="0"/>
              </a:rPr>
              <a:t>\n</a:t>
            </a:r>
            <a:r>
              <a:rPr lang="en-US" sz="1400" dirty="0">
                <a:solidFill>
                  <a:srgbClr val="CE9178"/>
                </a:solidFill>
                <a:effectLst/>
                <a:latin typeface="JetBrains Mono" panose="02000009000000000000" pitchFamily="49" charset="0"/>
              </a:rPr>
              <a:t>"</a:t>
            </a:r>
            <a:br>
              <a:rPr lang="en-US" sz="1400" dirty="0">
                <a:solidFill>
                  <a:srgbClr val="CCCCCC"/>
                </a:solidFill>
                <a:effectLst/>
                <a:latin typeface="JetBrains Mono" panose="02000009000000000000" pitchFamily="49" charset="0"/>
              </a:rPr>
            </a:br>
            <a:r>
              <a:rPr lang="en-US" sz="1400" dirty="0">
                <a:solidFill>
                  <a:srgbClr val="CCCCCC"/>
                </a:solidFill>
                <a:effectLst/>
                <a:latin typeface="JetBrains Mono" panose="02000009000000000000" pitchFamily="49" charset="0"/>
              </a:rPr>
              <a:t>  ;</a:t>
            </a:r>
            <a:r>
              <a:rPr lang="en-US" sz="1400" dirty="0">
                <a:solidFill>
                  <a:srgbClr val="C586C0"/>
                </a:solidFill>
                <a:effectLst/>
                <a:latin typeface="JetBrains Mono" panose="02000009000000000000" pitchFamily="49" charset="0"/>
              </a:rPr>
              <a:t>return</a:t>
            </a:r>
            <a:r>
              <a:rPr lang="en-US" sz="1400" dirty="0">
                <a:solidFill>
                  <a:srgbClr val="CCCCCC"/>
                </a:solidFill>
                <a:effectLst/>
                <a:latin typeface="JetBrains Mono" panose="02000009000000000000" pitchFamily="49" charset="0"/>
              </a:rPr>
              <a:t> </a:t>
            </a:r>
            <a:r>
              <a:rPr lang="en-US" sz="1400" dirty="0">
                <a:solidFill>
                  <a:srgbClr val="B5CEA8"/>
                </a:solidFill>
                <a:effectLst/>
                <a:latin typeface="JetBrains Mono" panose="02000009000000000000" pitchFamily="49" charset="0"/>
              </a:rPr>
              <a:t>0</a:t>
            </a:r>
            <a:r>
              <a:rPr lang="en-US" sz="1400" dirty="0">
                <a:solidFill>
                  <a:srgbClr val="CCCCCC"/>
                </a:solidFill>
                <a:effectLst/>
                <a:latin typeface="JetBrains Mono" panose="02000009000000000000" pitchFamily="49" charset="0"/>
              </a:rPr>
              <a:t>;</a:t>
            </a:r>
          </a:p>
          <a:p>
            <a:pPr marL="0" indent="0">
              <a:buNone/>
            </a:pPr>
            <a:r>
              <a:rPr lang="en-US" sz="1400" dirty="0">
                <a:solidFill>
                  <a:srgbClr val="CCCCCC"/>
                </a:solidFill>
                <a:effectLst/>
                <a:latin typeface="JetBrains Mono" panose="02000009000000000000" pitchFamily="49" charset="0"/>
              </a:rPr>
              <a:t>}</a:t>
            </a:r>
          </a:p>
        </p:txBody>
      </p:sp>
      <p:sp>
        <p:nvSpPr>
          <p:cNvPr id="5" name="Content Placeholder 2">
            <a:extLst>
              <a:ext uri="{FF2B5EF4-FFF2-40B4-BE49-F238E27FC236}">
                <a16:creationId xmlns:a16="http://schemas.microsoft.com/office/drawing/2014/main" id="{61C802B5-5D3B-C767-FBC0-0312810369DC}"/>
              </a:ext>
            </a:extLst>
          </p:cNvPr>
          <p:cNvSpPr txBox="1">
            <a:spLocks/>
          </p:cNvSpPr>
          <p:nvPr/>
        </p:nvSpPr>
        <p:spPr>
          <a:xfrm>
            <a:off x="1143001" y="3469820"/>
            <a:ext cx="9905998" cy="2778580"/>
          </a:xfrm>
          <a:prstGeom prst="rect">
            <a:avLst/>
          </a:prstGeom>
          <a:solidFill>
            <a:schemeClr val="bg1"/>
          </a:solidFill>
        </p:spPr>
        <p:txBody>
          <a:bodyPr vert="horz" lIns="91440" tIns="45720" rIns="91440" bIns="45720" rtlCol="0" anchor="t" anchorCtr="0">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endParaRPr lang="en-US" sz="4800" dirty="0">
              <a:effectLst/>
              <a:latin typeface="JetBrains Mono" panose="02000009000000000000" pitchFamily="49" charset="0"/>
              <a:ea typeface="JetBrains Mono" panose="02000009000000000000" pitchFamily="49" charset="0"/>
              <a:cs typeface="JetBrains Mono" panose="02000009000000000000" pitchFamily="49" charset="0"/>
            </a:endParaRPr>
          </a:p>
          <a:p>
            <a:pPr marL="0" indent="0" algn="ctr">
              <a:buNone/>
            </a:pPr>
            <a:r>
              <a:rPr lang="en-US" sz="4800" dirty="0">
                <a:effectLst/>
                <a:latin typeface="JetBrains Mono" panose="02000009000000000000" pitchFamily="49" charset="0"/>
                <a:ea typeface="JetBrains Mono" panose="02000009000000000000" pitchFamily="49" charset="0"/>
                <a:cs typeface="JetBrains Mono" panose="02000009000000000000" pitchFamily="49" charset="0"/>
              </a:rPr>
              <a:t>Welcome to Meeting C++ 2023</a:t>
            </a:r>
            <a:endParaRPr lang="en-US" sz="4800" dirty="0">
              <a:latin typeface="JetBrains Mono" panose="02000009000000000000" pitchFamily="49" charset="0"/>
              <a:ea typeface="JetBrains Mono" panose="02000009000000000000" pitchFamily="49" charset="0"/>
              <a:cs typeface="JetBrains Mono" panose="02000009000000000000" pitchFamily="49" charset="0"/>
            </a:endParaRPr>
          </a:p>
        </p:txBody>
      </p:sp>
      <p:sp>
        <p:nvSpPr>
          <p:cNvPr id="8" name="TextBox 7">
            <a:extLst>
              <a:ext uri="{FF2B5EF4-FFF2-40B4-BE49-F238E27FC236}">
                <a16:creationId xmlns:a16="http://schemas.microsoft.com/office/drawing/2014/main" id="{D6A7B8D9-2022-63ED-2830-6636308CEB39}"/>
              </a:ext>
            </a:extLst>
          </p:cNvPr>
          <p:cNvSpPr txBox="1"/>
          <p:nvPr/>
        </p:nvSpPr>
        <p:spPr>
          <a:xfrm>
            <a:off x="4059237" y="3070162"/>
            <a:ext cx="6989760" cy="369332"/>
          </a:xfrm>
          <a:prstGeom prst="rect">
            <a:avLst/>
          </a:prstGeom>
          <a:solidFill>
            <a:schemeClr val="tx2">
              <a:lumMod val="50000"/>
            </a:schemeClr>
          </a:solidFill>
        </p:spPr>
        <p:txBody>
          <a:bodyPr wrap="square" rtlCol="0">
            <a:spAutoFit/>
          </a:bodyPr>
          <a:lstStyle/>
          <a:p>
            <a:r>
              <a:rPr lang="en-US" dirty="0">
                <a:solidFill>
                  <a:schemeClr val="tx2">
                    <a:lumMod val="75000"/>
                  </a:schemeClr>
                </a:solidFill>
              </a:rPr>
              <a:t>Compiler options…</a:t>
            </a:r>
          </a:p>
        </p:txBody>
      </p:sp>
      <p:pic>
        <p:nvPicPr>
          <p:cNvPr id="4" name="Picture 3">
            <a:hlinkClick r:id="rId3"/>
            <a:extLst>
              <a:ext uri="{FF2B5EF4-FFF2-40B4-BE49-F238E27FC236}">
                <a16:creationId xmlns:a16="http://schemas.microsoft.com/office/drawing/2014/main" id="{AD686B63-1119-EA3C-4179-080380FA1BA8}"/>
              </a:ext>
            </a:extLst>
          </p:cNvPr>
          <p:cNvPicPr>
            <a:picLocks noChangeAspect="1"/>
          </p:cNvPicPr>
          <p:nvPr/>
        </p:nvPicPr>
        <p:blipFill>
          <a:blip r:embed="rId4"/>
          <a:stretch>
            <a:fillRect/>
          </a:stretch>
        </p:blipFill>
        <p:spPr>
          <a:xfrm>
            <a:off x="10619014" y="3039835"/>
            <a:ext cx="429985" cy="429985"/>
          </a:xfrm>
          <a:prstGeom prst="rect">
            <a:avLst/>
          </a:prstGeom>
        </p:spPr>
      </p:pic>
      <p:sp>
        <p:nvSpPr>
          <p:cNvPr id="9" name="TextBox 8">
            <a:extLst>
              <a:ext uri="{FF2B5EF4-FFF2-40B4-BE49-F238E27FC236}">
                <a16:creationId xmlns:a16="http://schemas.microsoft.com/office/drawing/2014/main" id="{A60B6ECE-4371-AC24-8C48-A9995F6C4328}"/>
              </a:ext>
            </a:extLst>
          </p:cNvPr>
          <p:cNvSpPr txBox="1"/>
          <p:nvPr/>
        </p:nvSpPr>
        <p:spPr>
          <a:xfrm>
            <a:off x="1143001" y="3070162"/>
            <a:ext cx="2792412" cy="369332"/>
          </a:xfrm>
          <a:prstGeom prst="rect">
            <a:avLst/>
          </a:prstGeom>
          <a:solidFill>
            <a:schemeClr val="tx2">
              <a:lumMod val="50000"/>
            </a:schemeClr>
          </a:solidFill>
        </p:spPr>
        <p:txBody>
          <a:bodyPr wrap="square" rtlCol="0">
            <a:spAutoFit/>
          </a:bodyPr>
          <a:lstStyle/>
          <a:p>
            <a:r>
              <a:rPr lang="en-US" dirty="0"/>
              <a:t>X86-64 gcc 4.6.4</a:t>
            </a:r>
          </a:p>
        </p:txBody>
      </p:sp>
    </p:spTree>
    <p:extLst>
      <p:ext uri="{BB962C8B-B14F-4D97-AF65-F5344CB8AC3E}">
        <p14:creationId xmlns:p14="http://schemas.microsoft.com/office/powerpoint/2010/main" val="94266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30"/>
                                  </p:iterate>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26F19-20A1-541A-1E33-FCBDBE5E0909}"/>
              </a:ext>
            </a:extLst>
          </p:cNvPr>
          <p:cNvSpPr>
            <a:spLocks noGrp="1"/>
          </p:cNvSpPr>
          <p:nvPr>
            <p:ph type="title"/>
          </p:nvPr>
        </p:nvSpPr>
        <p:spPr>
          <a:xfrm>
            <a:off x="1141413" y="609600"/>
            <a:ext cx="9905998" cy="533400"/>
          </a:xfrm>
        </p:spPr>
        <p:txBody>
          <a:bodyPr>
            <a:normAutofit fontScale="90000"/>
          </a:bodyPr>
          <a:lstStyle/>
          <a:p>
            <a:r>
              <a:rPr lang="en-US" dirty="0"/>
              <a:t>Compile time errors	</a:t>
            </a:r>
          </a:p>
        </p:txBody>
      </p:sp>
      <p:sp>
        <p:nvSpPr>
          <p:cNvPr id="3" name="Content Placeholder 2">
            <a:extLst>
              <a:ext uri="{FF2B5EF4-FFF2-40B4-BE49-F238E27FC236}">
                <a16:creationId xmlns:a16="http://schemas.microsoft.com/office/drawing/2014/main" id="{6D53CCC8-7B17-4BBC-4C0B-D9AFAC35C014}"/>
              </a:ext>
            </a:extLst>
          </p:cNvPr>
          <p:cNvSpPr>
            <a:spLocks noGrp="1"/>
          </p:cNvSpPr>
          <p:nvPr>
            <p:ph idx="1"/>
          </p:nvPr>
        </p:nvSpPr>
        <p:spPr>
          <a:xfrm>
            <a:off x="1141413" y="1143001"/>
            <a:ext cx="9905998" cy="1896834"/>
          </a:xfrm>
          <a:solidFill>
            <a:schemeClr val="bg1"/>
          </a:solidFill>
        </p:spPr>
        <p:txBody>
          <a:bodyPr anchor="t" anchorCtr="0">
            <a:normAutofit/>
          </a:bodyPr>
          <a:lstStyle/>
          <a:p>
            <a:pPr marL="0" indent="0">
              <a:buNone/>
            </a:pPr>
            <a:r>
              <a:rPr lang="en-US" sz="1400" dirty="0">
                <a:solidFill>
                  <a:srgbClr val="C586C0"/>
                </a:solidFill>
                <a:effectLst/>
                <a:latin typeface="JetBrains Mono" panose="02000009000000000000" pitchFamily="49" charset="0"/>
              </a:rPr>
              <a:t>#include</a:t>
            </a:r>
            <a:r>
              <a:rPr lang="en-US" sz="1400" dirty="0">
                <a:solidFill>
                  <a:srgbClr val="569CD6"/>
                </a:solidFill>
                <a:effectLst/>
                <a:latin typeface="JetBrains Mono" panose="02000009000000000000" pitchFamily="49" charset="0"/>
              </a:rPr>
              <a:t> </a:t>
            </a:r>
            <a:r>
              <a:rPr lang="en-US" sz="1400" dirty="0">
                <a:solidFill>
                  <a:srgbClr val="CE9178"/>
                </a:solidFill>
                <a:effectLst/>
                <a:latin typeface="JetBrains Mono" panose="02000009000000000000" pitchFamily="49" charset="0"/>
              </a:rPr>
              <a:t>&lt;iostream&gt;</a:t>
            </a:r>
            <a:endParaRPr lang="en-US" sz="1400" dirty="0">
              <a:solidFill>
                <a:srgbClr val="CCCCCC"/>
              </a:solidFill>
              <a:effectLst/>
              <a:latin typeface="JetBrains Mono" panose="02000009000000000000" pitchFamily="49" charset="0"/>
            </a:endParaRPr>
          </a:p>
          <a:p>
            <a:pPr marL="0" indent="0">
              <a:buNone/>
            </a:pPr>
            <a:br>
              <a:rPr lang="en-US" sz="1400" dirty="0">
                <a:solidFill>
                  <a:srgbClr val="CCCCCC"/>
                </a:solidFill>
                <a:effectLst/>
                <a:latin typeface="JetBrains Mono" panose="02000009000000000000" pitchFamily="49" charset="0"/>
              </a:rPr>
            </a:br>
            <a:r>
              <a:rPr lang="en-US" sz="1400" dirty="0">
                <a:solidFill>
                  <a:srgbClr val="569CD6"/>
                </a:solidFill>
                <a:effectLst/>
                <a:latin typeface="JetBrains Mono" panose="02000009000000000000" pitchFamily="49" charset="0"/>
              </a:rPr>
              <a:t>int</a:t>
            </a:r>
            <a:r>
              <a:rPr lang="en-US" sz="1400" dirty="0">
                <a:solidFill>
                  <a:srgbClr val="CCCCCC"/>
                </a:solidFill>
                <a:effectLst/>
                <a:latin typeface="JetBrains Mono" panose="02000009000000000000" pitchFamily="49" charset="0"/>
              </a:rPr>
              <a:t> </a:t>
            </a:r>
            <a:r>
              <a:rPr lang="en-US" sz="1400" dirty="0">
                <a:solidFill>
                  <a:srgbClr val="DCDCAA"/>
                </a:solidFill>
                <a:effectLst/>
                <a:latin typeface="JetBrains Mono" panose="02000009000000000000" pitchFamily="49" charset="0"/>
              </a:rPr>
              <a:t>main</a:t>
            </a:r>
            <a:r>
              <a:rPr lang="en-US" sz="1400" dirty="0">
                <a:solidFill>
                  <a:srgbClr val="CCCCCC"/>
                </a:solidFill>
                <a:effectLst/>
                <a:latin typeface="JetBrains Mono" panose="02000009000000000000" pitchFamily="49" charset="0"/>
              </a:rPr>
              <a:t>() {</a:t>
            </a:r>
          </a:p>
          <a:p>
            <a:pPr marL="0" indent="0">
              <a:buNone/>
            </a:pPr>
            <a:r>
              <a:rPr lang="en-US" sz="1400" dirty="0">
                <a:solidFill>
                  <a:srgbClr val="4EC9B0"/>
                </a:solidFill>
                <a:effectLst/>
                <a:latin typeface="JetBrains Mono" panose="02000009000000000000" pitchFamily="49" charset="0"/>
              </a:rPr>
              <a:t>  std</a:t>
            </a:r>
            <a:r>
              <a:rPr lang="en-US" sz="1400" dirty="0">
                <a:solidFill>
                  <a:srgbClr val="CCCCCC"/>
                </a:solidFill>
                <a:effectLst/>
                <a:latin typeface="JetBrains Mono" panose="02000009000000000000" pitchFamily="49" charset="0"/>
              </a:rPr>
              <a:t>::cout </a:t>
            </a:r>
            <a:r>
              <a:rPr lang="en-US" sz="1400" dirty="0">
                <a:solidFill>
                  <a:srgbClr val="D4D4D4"/>
                </a:solidFill>
                <a:effectLst/>
                <a:latin typeface="JetBrains Mono" panose="02000009000000000000" pitchFamily="49" charset="0"/>
              </a:rPr>
              <a:t>&lt;&lt;</a:t>
            </a:r>
            <a:r>
              <a:rPr lang="en-US" sz="1400" dirty="0">
                <a:solidFill>
                  <a:srgbClr val="CCCCCC"/>
                </a:solidFill>
                <a:effectLst/>
                <a:latin typeface="JetBrains Mono" panose="02000009000000000000" pitchFamily="49" charset="0"/>
              </a:rPr>
              <a:t> </a:t>
            </a:r>
            <a:r>
              <a:rPr lang="en-US" sz="1400" dirty="0">
                <a:solidFill>
                  <a:srgbClr val="CE9178"/>
                </a:solidFill>
                <a:effectLst/>
                <a:latin typeface="JetBrains Mono" panose="02000009000000000000" pitchFamily="49" charset="0"/>
              </a:rPr>
              <a:t>"Welcome to Meeting C++</a:t>
            </a:r>
            <a:r>
              <a:rPr lang="en-US" sz="1400" dirty="0">
                <a:solidFill>
                  <a:srgbClr val="D7BA7D"/>
                </a:solidFill>
                <a:effectLst/>
                <a:latin typeface="JetBrains Mono" panose="02000009000000000000" pitchFamily="49" charset="0"/>
              </a:rPr>
              <a:t>\n</a:t>
            </a:r>
            <a:r>
              <a:rPr lang="en-US" sz="1400" dirty="0">
                <a:solidFill>
                  <a:srgbClr val="CE9178"/>
                </a:solidFill>
                <a:effectLst/>
                <a:latin typeface="JetBrains Mono" panose="02000009000000000000" pitchFamily="49" charset="0"/>
              </a:rPr>
              <a:t>"</a:t>
            </a:r>
            <a:br>
              <a:rPr lang="en-US" sz="1400" dirty="0">
                <a:solidFill>
                  <a:srgbClr val="CCCCCC"/>
                </a:solidFill>
                <a:effectLst/>
                <a:latin typeface="JetBrains Mono" panose="02000009000000000000" pitchFamily="49" charset="0"/>
              </a:rPr>
            </a:br>
            <a:r>
              <a:rPr lang="en-US" sz="1400" dirty="0">
                <a:solidFill>
                  <a:srgbClr val="CCCCCC"/>
                </a:solidFill>
                <a:effectLst/>
                <a:latin typeface="JetBrains Mono" panose="02000009000000000000" pitchFamily="49" charset="0"/>
              </a:rPr>
              <a:t>  </a:t>
            </a:r>
            <a:r>
              <a:rPr lang="en-US" sz="1400" dirty="0">
                <a:solidFill>
                  <a:srgbClr val="C586C0"/>
                </a:solidFill>
                <a:effectLst/>
                <a:latin typeface="JetBrains Mono" panose="02000009000000000000" pitchFamily="49" charset="0"/>
              </a:rPr>
              <a:t>return</a:t>
            </a:r>
            <a:r>
              <a:rPr lang="en-US" sz="1400" dirty="0">
                <a:solidFill>
                  <a:srgbClr val="CCCCCC"/>
                </a:solidFill>
                <a:effectLst/>
                <a:latin typeface="JetBrains Mono" panose="02000009000000000000" pitchFamily="49" charset="0"/>
              </a:rPr>
              <a:t> </a:t>
            </a:r>
            <a:r>
              <a:rPr lang="en-US" sz="1400" dirty="0">
                <a:solidFill>
                  <a:srgbClr val="B5CEA8"/>
                </a:solidFill>
                <a:effectLst/>
                <a:latin typeface="JetBrains Mono" panose="02000009000000000000" pitchFamily="49" charset="0"/>
              </a:rPr>
              <a:t>0</a:t>
            </a:r>
            <a:r>
              <a:rPr lang="en-US" sz="1400" dirty="0">
                <a:solidFill>
                  <a:srgbClr val="CCCCCC"/>
                </a:solidFill>
                <a:effectLst/>
                <a:latin typeface="JetBrains Mono" panose="02000009000000000000" pitchFamily="49" charset="0"/>
              </a:rPr>
              <a:t>;</a:t>
            </a:r>
          </a:p>
          <a:p>
            <a:pPr marL="0" indent="0">
              <a:buNone/>
            </a:pPr>
            <a:r>
              <a:rPr lang="en-US" sz="1400" dirty="0">
                <a:solidFill>
                  <a:srgbClr val="CCCCCC"/>
                </a:solidFill>
                <a:effectLst/>
                <a:latin typeface="JetBrains Mono" panose="02000009000000000000" pitchFamily="49" charset="0"/>
              </a:rPr>
              <a:t>}</a:t>
            </a:r>
          </a:p>
        </p:txBody>
      </p:sp>
      <p:sp>
        <p:nvSpPr>
          <p:cNvPr id="5" name="Content Placeholder 2">
            <a:extLst>
              <a:ext uri="{FF2B5EF4-FFF2-40B4-BE49-F238E27FC236}">
                <a16:creationId xmlns:a16="http://schemas.microsoft.com/office/drawing/2014/main" id="{61C802B5-5D3B-C767-FBC0-0312810369DC}"/>
              </a:ext>
            </a:extLst>
          </p:cNvPr>
          <p:cNvSpPr txBox="1">
            <a:spLocks/>
          </p:cNvSpPr>
          <p:nvPr/>
        </p:nvSpPr>
        <p:spPr>
          <a:xfrm>
            <a:off x="1143001" y="3469820"/>
            <a:ext cx="9905998" cy="2778580"/>
          </a:xfrm>
          <a:prstGeom prst="rect">
            <a:avLst/>
          </a:prstGeom>
          <a:solidFill>
            <a:schemeClr val="bg1"/>
          </a:solidFill>
        </p:spPr>
        <p:txBody>
          <a:bodyPr vert="horz" lIns="91440" tIns="45720" rIns="91440" bIns="45720" rtlCol="0" anchor="t" anchorCtr="0">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1400" b="1" dirty="0">
                <a:effectLst/>
                <a:latin typeface="JetBrains Mono" panose="02000009000000000000" pitchFamily="49" charset="0"/>
                <a:ea typeface="JetBrains Mono" panose="02000009000000000000" pitchFamily="49" charset="0"/>
                <a:cs typeface="JetBrains Mono" panose="02000009000000000000" pitchFamily="49" charset="0"/>
              </a:rPr>
              <a:t>&lt;source&gt;:4:44: error: expected ';' after expression</a:t>
            </a:r>
            <a:endParaRPr lang="en-US" sz="1400" dirty="0">
              <a:effectLst/>
              <a:latin typeface="JetBrains Mono" panose="02000009000000000000" pitchFamily="49" charset="0"/>
              <a:ea typeface="JetBrains Mono" panose="02000009000000000000" pitchFamily="49" charset="0"/>
              <a:cs typeface="JetBrains Mono" panose="02000009000000000000" pitchFamily="49" charset="0"/>
            </a:endParaRPr>
          </a:p>
          <a:p>
            <a:pPr marL="0" indent="0">
              <a:buNone/>
            </a:pPr>
            <a:r>
              <a:rPr lang="en-US" sz="1400" dirty="0">
                <a:effectLst/>
                <a:latin typeface="JetBrains Mono" panose="02000009000000000000" pitchFamily="49" charset="0"/>
                <a:ea typeface="JetBrains Mono" panose="02000009000000000000" pitchFamily="49" charset="0"/>
                <a:cs typeface="JetBrains Mono" panose="02000009000000000000" pitchFamily="49" charset="0"/>
              </a:rPr>
              <a:t>std::cout &lt;&lt; "Welcome to Meeting C++\n"</a:t>
            </a:r>
          </a:p>
          <a:p>
            <a:pPr marL="0" indent="0">
              <a:buNone/>
            </a:pPr>
            <a:r>
              <a:rPr lang="en-US" sz="1400" b="1" dirty="0">
                <a:effectLst/>
                <a:latin typeface="JetBrains Mono" panose="02000009000000000000" pitchFamily="49" charset="0"/>
                <a:ea typeface="JetBrains Mono" panose="02000009000000000000" pitchFamily="49" charset="0"/>
                <a:cs typeface="JetBrains Mono" panose="02000009000000000000" pitchFamily="49" charset="0"/>
              </a:rPr>
              <a:t>								^</a:t>
            </a:r>
            <a:endParaRPr lang="en-US" sz="1400" dirty="0">
              <a:effectLst/>
              <a:latin typeface="JetBrains Mono" panose="02000009000000000000" pitchFamily="49" charset="0"/>
              <a:ea typeface="JetBrains Mono" panose="02000009000000000000" pitchFamily="49" charset="0"/>
              <a:cs typeface="JetBrains Mono" panose="02000009000000000000" pitchFamily="49" charset="0"/>
            </a:endParaRPr>
          </a:p>
          <a:p>
            <a:pPr marL="0" indent="0">
              <a:buNone/>
            </a:pPr>
            <a:r>
              <a:rPr lang="en-US" sz="1400" dirty="0">
                <a:effectLst/>
                <a:latin typeface="JetBrains Mono" panose="02000009000000000000" pitchFamily="49" charset="0"/>
                <a:ea typeface="JetBrains Mono" panose="02000009000000000000" pitchFamily="49" charset="0"/>
                <a:cs typeface="JetBrains Mono" panose="02000009000000000000" pitchFamily="49" charset="0"/>
              </a:rPr>
              <a:t>								;</a:t>
            </a:r>
          </a:p>
          <a:p>
            <a:pPr marL="0" indent="0">
              <a:buNone/>
            </a:pPr>
            <a:r>
              <a:rPr lang="en-US" sz="1400" dirty="0">
                <a:effectLst/>
                <a:latin typeface="JetBrains Mono" panose="02000009000000000000" pitchFamily="49" charset="0"/>
                <a:ea typeface="JetBrains Mono" panose="02000009000000000000" pitchFamily="49" charset="0"/>
                <a:cs typeface="JetBrains Mono" panose="02000009000000000000" pitchFamily="49" charset="0"/>
              </a:rPr>
              <a:t>1 error generated.</a:t>
            </a:r>
          </a:p>
          <a:p>
            <a:pPr marL="0" indent="0">
              <a:buNone/>
            </a:pPr>
            <a:endParaRPr lang="en-US" sz="1400" dirty="0">
              <a:effectLst/>
              <a:latin typeface="JetBrains Mono" panose="02000009000000000000" pitchFamily="49" charset="0"/>
              <a:ea typeface="JetBrains Mono" panose="02000009000000000000" pitchFamily="49" charset="0"/>
              <a:cs typeface="JetBrains Mono" panose="02000009000000000000" pitchFamily="49" charset="0"/>
            </a:endParaRPr>
          </a:p>
        </p:txBody>
      </p:sp>
      <p:sp>
        <p:nvSpPr>
          <p:cNvPr id="8" name="TextBox 7">
            <a:extLst>
              <a:ext uri="{FF2B5EF4-FFF2-40B4-BE49-F238E27FC236}">
                <a16:creationId xmlns:a16="http://schemas.microsoft.com/office/drawing/2014/main" id="{D6A7B8D9-2022-63ED-2830-6636308CEB39}"/>
              </a:ext>
            </a:extLst>
          </p:cNvPr>
          <p:cNvSpPr txBox="1"/>
          <p:nvPr/>
        </p:nvSpPr>
        <p:spPr>
          <a:xfrm>
            <a:off x="4059237" y="3070162"/>
            <a:ext cx="6989760" cy="369332"/>
          </a:xfrm>
          <a:prstGeom prst="rect">
            <a:avLst/>
          </a:prstGeom>
          <a:solidFill>
            <a:schemeClr val="tx2">
              <a:lumMod val="50000"/>
            </a:schemeClr>
          </a:solidFill>
        </p:spPr>
        <p:txBody>
          <a:bodyPr wrap="square" rtlCol="0">
            <a:spAutoFit/>
          </a:bodyPr>
          <a:lstStyle/>
          <a:p>
            <a:r>
              <a:rPr lang="en-US" dirty="0">
                <a:solidFill>
                  <a:schemeClr val="tx2">
                    <a:lumMod val="75000"/>
                  </a:schemeClr>
                </a:solidFill>
              </a:rPr>
              <a:t>Compiler options…</a:t>
            </a:r>
          </a:p>
        </p:txBody>
      </p:sp>
      <p:pic>
        <p:nvPicPr>
          <p:cNvPr id="4" name="Picture 3">
            <a:hlinkClick r:id="rId3"/>
            <a:extLst>
              <a:ext uri="{FF2B5EF4-FFF2-40B4-BE49-F238E27FC236}">
                <a16:creationId xmlns:a16="http://schemas.microsoft.com/office/drawing/2014/main" id="{AD686B63-1119-EA3C-4179-080380FA1BA8}"/>
              </a:ext>
            </a:extLst>
          </p:cNvPr>
          <p:cNvPicPr>
            <a:picLocks noChangeAspect="1"/>
          </p:cNvPicPr>
          <p:nvPr/>
        </p:nvPicPr>
        <p:blipFill>
          <a:blip r:embed="rId4"/>
          <a:stretch>
            <a:fillRect/>
          </a:stretch>
        </p:blipFill>
        <p:spPr>
          <a:xfrm>
            <a:off x="10619014" y="3039835"/>
            <a:ext cx="429985" cy="429985"/>
          </a:xfrm>
          <a:prstGeom prst="rect">
            <a:avLst/>
          </a:prstGeom>
        </p:spPr>
      </p:pic>
      <p:sp>
        <p:nvSpPr>
          <p:cNvPr id="9" name="TextBox 8">
            <a:extLst>
              <a:ext uri="{FF2B5EF4-FFF2-40B4-BE49-F238E27FC236}">
                <a16:creationId xmlns:a16="http://schemas.microsoft.com/office/drawing/2014/main" id="{A60B6ECE-4371-AC24-8C48-A9995F6C4328}"/>
              </a:ext>
            </a:extLst>
          </p:cNvPr>
          <p:cNvSpPr txBox="1"/>
          <p:nvPr/>
        </p:nvSpPr>
        <p:spPr>
          <a:xfrm>
            <a:off x="1143001" y="3070162"/>
            <a:ext cx="2792412" cy="369332"/>
          </a:xfrm>
          <a:prstGeom prst="rect">
            <a:avLst/>
          </a:prstGeom>
          <a:solidFill>
            <a:schemeClr val="tx2">
              <a:lumMod val="50000"/>
            </a:schemeClr>
          </a:solidFill>
        </p:spPr>
        <p:txBody>
          <a:bodyPr wrap="square" rtlCol="0">
            <a:spAutoFit/>
          </a:bodyPr>
          <a:lstStyle/>
          <a:p>
            <a:r>
              <a:rPr lang="en-US" dirty="0"/>
              <a:t>X86-64 clang 3.3</a:t>
            </a:r>
          </a:p>
        </p:txBody>
      </p:sp>
    </p:spTree>
    <p:extLst>
      <p:ext uri="{BB962C8B-B14F-4D97-AF65-F5344CB8AC3E}">
        <p14:creationId xmlns:p14="http://schemas.microsoft.com/office/powerpoint/2010/main" val="395822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30"/>
                                  </p:iterate>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1351"/>
                            </p:stCondLst>
                            <p:childTnLst>
                              <p:par>
                                <p:cTn id="8" presetID="1" presetClass="entr" presetSubtype="0" fill="hold" nodeType="afterEffect">
                                  <p:stCondLst>
                                    <p:cond delay="0"/>
                                  </p:stCondLst>
                                  <p:iterate type="lt">
                                    <p:tmAbs val="30"/>
                                  </p:iterate>
                                  <p:childTnLst>
                                    <p:set>
                                      <p:cBhvr>
                                        <p:cTn id="9" dur="1" fill="hold">
                                          <p:stCondLst>
                                            <p:cond delay="0"/>
                                          </p:stCondLst>
                                        </p:cTn>
                                        <p:tgtEl>
                                          <p:spTgt spid="5">
                                            <p:txEl>
                                              <p:pRg st="1" end="1"/>
                                            </p:txEl>
                                          </p:spTgt>
                                        </p:tgtEl>
                                        <p:attrNameLst>
                                          <p:attrName>style.visibility</p:attrName>
                                        </p:attrNameLst>
                                      </p:cBhvr>
                                      <p:to>
                                        <p:strVal val="visible"/>
                                      </p:to>
                                    </p:set>
                                  </p:childTnLst>
                                </p:cTn>
                              </p:par>
                            </p:childTnLst>
                          </p:cTn>
                        </p:par>
                        <p:par>
                          <p:cTn id="10" fill="hold">
                            <p:stCondLst>
                              <p:cond delay="2342"/>
                            </p:stCondLst>
                            <p:childTnLst>
                              <p:par>
                                <p:cTn id="11" presetID="1" presetClass="entr" presetSubtype="0" fill="hold" nodeType="afterEffect">
                                  <p:stCondLst>
                                    <p:cond delay="0"/>
                                  </p:stCondLst>
                                  <p:iterate type="lt">
                                    <p:tmAbs val="30"/>
                                  </p:iterate>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par>
                          <p:cTn id="13" fill="hold">
                            <p:stCondLst>
                              <p:cond delay="2342"/>
                            </p:stCondLst>
                            <p:childTnLst>
                              <p:par>
                                <p:cTn id="14" presetID="1" presetClass="entr" presetSubtype="0" fill="hold" nodeType="afterEffect">
                                  <p:stCondLst>
                                    <p:cond delay="0"/>
                                  </p:stCondLst>
                                  <p:iterate type="lt">
                                    <p:tmAbs val="30"/>
                                  </p:iterate>
                                  <p:childTnLst>
                                    <p:set>
                                      <p:cBhvr>
                                        <p:cTn id="15" dur="1" fill="hold">
                                          <p:stCondLst>
                                            <p:cond delay="0"/>
                                          </p:stCondLst>
                                        </p:cTn>
                                        <p:tgtEl>
                                          <p:spTgt spid="5">
                                            <p:txEl>
                                              <p:pRg st="3" end="3"/>
                                            </p:txEl>
                                          </p:spTgt>
                                        </p:tgtEl>
                                        <p:attrNameLst>
                                          <p:attrName>style.visibility</p:attrName>
                                        </p:attrNameLst>
                                      </p:cBhvr>
                                      <p:to>
                                        <p:strVal val="visible"/>
                                      </p:to>
                                    </p:set>
                                  </p:childTnLst>
                                </p:cTn>
                              </p:par>
                            </p:childTnLst>
                          </p:cTn>
                        </p:par>
                        <p:par>
                          <p:cTn id="16" fill="hold">
                            <p:stCondLst>
                              <p:cond delay="2342"/>
                            </p:stCondLst>
                            <p:childTnLst>
                              <p:par>
                                <p:cTn id="17" presetID="1" presetClass="entr" presetSubtype="0" fill="hold" nodeType="afterEffect">
                                  <p:stCondLst>
                                    <p:cond delay="0"/>
                                  </p:stCondLst>
                                  <p:iterate type="lt">
                                    <p:tmAbs val="30"/>
                                  </p:iterate>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26F19-20A1-541A-1E33-FCBDBE5E0909}"/>
              </a:ext>
            </a:extLst>
          </p:cNvPr>
          <p:cNvSpPr>
            <a:spLocks noGrp="1"/>
          </p:cNvSpPr>
          <p:nvPr>
            <p:ph type="title"/>
          </p:nvPr>
        </p:nvSpPr>
        <p:spPr>
          <a:xfrm>
            <a:off x="1141413" y="609600"/>
            <a:ext cx="9905998" cy="533400"/>
          </a:xfrm>
        </p:spPr>
        <p:txBody>
          <a:bodyPr>
            <a:normAutofit fontScale="90000"/>
          </a:bodyPr>
          <a:lstStyle/>
          <a:p>
            <a:r>
              <a:rPr lang="en-US" dirty="0"/>
              <a:t>Compile time errors	</a:t>
            </a:r>
          </a:p>
        </p:txBody>
      </p:sp>
      <p:sp>
        <p:nvSpPr>
          <p:cNvPr id="3" name="Content Placeholder 2">
            <a:extLst>
              <a:ext uri="{FF2B5EF4-FFF2-40B4-BE49-F238E27FC236}">
                <a16:creationId xmlns:a16="http://schemas.microsoft.com/office/drawing/2014/main" id="{6D53CCC8-7B17-4BBC-4C0B-D9AFAC35C014}"/>
              </a:ext>
            </a:extLst>
          </p:cNvPr>
          <p:cNvSpPr>
            <a:spLocks noGrp="1"/>
          </p:cNvSpPr>
          <p:nvPr>
            <p:ph idx="1"/>
          </p:nvPr>
        </p:nvSpPr>
        <p:spPr>
          <a:xfrm>
            <a:off x="1141413" y="1143001"/>
            <a:ext cx="9905998" cy="1896834"/>
          </a:xfrm>
          <a:solidFill>
            <a:schemeClr val="bg1"/>
          </a:solidFill>
        </p:spPr>
        <p:txBody>
          <a:bodyPr anchor="t" anchorCtr="0">
            <a:normAutofit/>
          </a:bodyPr>
          <a:lstStyle/>
          <a:p>
            <a:pPr marL="0" indent="0">
              <a:buNone/>
            </a:pPr>
            <a:r>
              <a:rPr lang="en-US" sz="1400" dirty="0">
                <a:solidFill>
                  <a:srgbClr val="C586C0"/>
                </a:solidFill>
                <a:effectLst/>
                <a:latin typeface="JetBrains Mono" panose="02000009000000000000" pitchFamily="49" charset="0"/>
              </a:rPr>
              <a:t>#include</a:t>
            </a:r>
            <a:r>
              <a:rPr lang="en-US" sz="1400" dirty="0">
                <a:solidFill>
                  <a:srgbClr val="569CD6"/>
                </a:solidFill>
                <a:effectLst/>
                <a:latin typeface="JetBrains Mono" panose="02000009000000000000" pitchFamily="49" charset="0"/>
              </a:rPr>
              <a:t> </a:t>
            </a:r>
            <a:r>
              <a:rPr lang="en-US" sz="1400" dirty="0">
                <a:solidFill>
                  <a:srgbClr val="CE9178"/>
                </a:solidFill>
                <a:effectLst/>
                <a:latin typeface="JetBrains Mono" panose="02000009000000000000" pitchFamily="49" charset="0"/>
              </a:rPr>
              <a:t>&lt;iostream&gt;</a:t>
            </a:r>
            <a:endParaRPr lang="en-US" sz="1400" dirty="0">
              <a:solidFill>
                <a:srgbClr val="CCCCCC"/>
              </a:solidFill>
              <a:effectLst/>
              <a:latin typeface="JetBrains Mono" panose="02000009000000000000" pitchFamily="49" charset="0"/>
            </a:endParaRPr>
          </a:p>
          <a:p>
            <a:pPr marL="0" indent="0">
              <a:buNone/>
            </a:pPr>
            <a:br>
              <a:rPr lang="en-US" sz="1400" dirty="0">
                <a:solidFill>
                  <a:srgbClr val="CCCCCC"/>
                </a:solidFill>
                <a:effectLst/>
                <a:latin typeface="JetBrains Mono" panose="02000009000000000000" pitchFamily="49" charset="0"/>
              </a:rPr>
            </a:br>
            <a:r>
              <a:rPr lang="en-US" sz="1400" dirty="0">
                <a:solidFill>
                  <a:srgbClr val="569CD6"/>
                </a:solidFill>
                <a:effectLst/>
                <a:latin typeface="JetBrains Mono" panose="02000009000000000000" pitchFamily="49" charset="0"/>
              </a:rPr>
              <a:t>int</a:t>
            </a:r>
            <a:r>
              <a:rPr lang="en-US" sz="1400" dirty="0">
                <a:solidFill>
                  <a:srgbClr val="CCCCCC"/>
                </a:solidFill>
                <a:effectLst/>
                <a:latin typeface="JetBrains Mono" panose="02000009000000000000" pitchFamily="49" charset="0"/>
              </a:rPr>
              <a:t> </a:t>
            </a:r>
            <a:r>
              <a:rPr lang="en-US" sz="1400" dirty="0">
                <a:solidFill>
                  <a:srgbClr val="DCDCAA"/>
                </a:solidFill>
                <a:effectLst/>
                <a:latin typeface="JetBrains Mono" panose="02000009000000000000" pitchFamily="49" charset="0"/>
              </a:rPr>
              <a:t>main</a:t>
            </a:r>
            <a:r>
              <a:rPr lang="en-US" sz="1400" dirty="0">
                <a:solidFill>
                  <a:srgbClr val="CCCCCC"/>
                </a:solidFill>
                <a:effectLst/>
                <a:latin typeface="JetBrains Mono" panose="02000009000000000000" pitchFamily="49" charset="0"/>
              </a:rPr>
              <a:t>() {</a:t>
            </a:r>
          </a:p>
          <a:p>
            <a:pPr marL="0" indent="0">
              <a:buNone/>
            </a:pPr>
            <a:r>
              <a:rPr lang="en-US" sz="1400" dirty="0">
                <a:solidFill>
                  <a:srgbClr val="4EC9B0"/>
                </a:solidFill>
                <a:effectLst/>
                <a:latin typeface="JetBrains Mono" panose="02000009000000000000" pitchFamily="49" charset="0"/>
              </a:rPr>
              <a:t>  std</a:t>
            </a:r>
            <a:r>
              <a:rPr lang="en-US" sz="1400" dirty="0">
                <a:solidFill>
                  <a:srgbClr val="CCCCCC"/>
                </a:solidFill>
                <a:effectLst/>
                <a:latin typeface="JetBrains Mono" panose="02000009000000000000" pitchFamily="49" charset="0"/>
              </a:rPr>
              <a:t>::cout </a:t>
            </a:r>
            <a:r>
              <a:rPr lang="en-US" sz="1400" dirty="0">
                <a:solidFill>
                  <a:srgbClr val="D4D4D4"/>
                </a:solidFill>
                <a:effectLst/>
                <a:latin typeface="JetBrains Mono" panose="02000009000000000000" pitchFamily="49" charset="0"/>
              </a:rPr>
              <a:t>&lt;&lt;</a:t>
            </a:r>
            <a:r>
              <a:rPr lang="en-US" sz="1400" dirty="0">
                <a:solidFill>
                  <a:srgbClr val="CCCCCC"/>
                </a:solidFill>
                <a:effectLst/>
                <a:latin typeface="JetBrains Mono" panose="02000009000000000000" pitchFamily="49" charset="0"/>
              </a:rPr>
              <a:t> </a:t>
            </a:r>
            <a:r>
              <a:rPr lang="en-US" sz="1400" dirty="0">
                <a:solidFill>
                  <a:srgbClr val="CE9178"/>
                </a:solidFill>
                <a:effectLst/>
                <a:latin typeface="JetBrains Mono" panose="02000009000000000000" pitchFamily="49" charset="0"/>
              </a:rPr>
              <a:t>"Welcome to Meeting C++</a:t>
            </a:r>
            <a:r>
              <a:rPr lang="en-US" sz="1400" dirty="0">
                <a:solidFill>
                  <a:srgbClr val="D7BA7D"/>
                </a:solidFill>
                <a:effectLst/>
                <a:latin typeface="JetBrains Mono" panose="02000009000000000000" pitchFamily="49" charset="0"/>
              </a:rPr>
              <a:t>\n</a:t>
            </a:r>
            <a:r>
              <a:rPr lang="en-US" sz="1400" dirty="0">
                <a:solidFill>
                  <a:srgbClr val="CE9178"/>
                </a:solidFill>
                <a:effectLst/>
                <a:latin typeface="JetBrains Mono" panose="02000009000000000000" pitchFamily="49" charset="0"/>
              </a:rPr>
              <a:t>"</a:t>
            </a:r>
            <a:br>
              <a:rPr lang="en-US" sz="1400" dirty="0">
                <a:solidFill>
                  <a:srgbClr val="CCCCCC"/>
                </a:solidFill>
                <a:effectLst/>
                <a:latin typeface="JetBrains Mono" panose="02000009000000000000" pitchFamily="49" charset="0"/>
              </a:rPr>
            </a:br>
            <a:r>
              <a:rPr lang="en-US" sz="1400" dirty="0">
                <a:solidFill>
                  <a:srgbClr val="CCCCCC"/>
                </a:solidFill>
                <a:effectLst/>
                <a:latin typeface="JetBrains Mono" panose="02000009000000000000" pitchFamily="49" charset="0"/>
              </a:rPr>
              <a:t>  </a:t>
            </a:r>
            <a:r>
              <a:rPr lang="en-US" sz="1400" dirty="0">
                <a:solidFill>
                  <a:srgbClr val="C586C0"/>
                </a:solidFill>
                <a:effectLst/>
                <a:latin typeface="JetBrains Mono" panose="02000009000000000000" pitchFamily="49" charset="0"/>
              </a:rPr>
              <a:t>return</a:t>
            </a:r>
            <a:r>
              <a:rPr lang="en-US" sz="1400" dirty="0">
                <a:solidFill>
                  <a:srgbClr val="CCCCCC"/>
                </a:solidFill>
                <a:effectLst/>
                <a:latin typeface="JetBrains Mono" panose="02000009000000000000" pitchFamily="49" charset="0"/>
              </a:rPr>
              <a:t> </a:t>
            </a:r>
            <a:r>
              <a:rPr lang="en-US" sz="1400" dirty="0">
                <a:solidFill>
                  <a:srgbClr val="B5CEA8"/>
                </a:solidFill>
                <a:effectLst/>
                <a:latin typeface="JetBrains Mono" panose="02000009000000000000" pitchFamily="49" charset="0"/>
              </a:rPr>
              <a:t>0</a:t>
            </a:r>
            <a:r>
              <a:rPr lang="en-US" sz="1400" dirty="0">
                <a:solidFill>
                  <a:srgbClr val="CCCCCC"/>
                </a:solidFill>
                <a:effectLst/>
                <a:latin typeface="JetBrains Mono" panose="02000009000000000000" pitchFamily="49" charset="0"/>
              </a:rPr>
              <a:t>;</a:t>
            </a:r>
          </a:p>
          <a:p>
            <a:pPr marL="0" indent="0">
              <a:buNone/>
            </a:pPr>
            <a:r>
              <a:rPr lang="en-US" sz="1400" dirty="0">
                <a:solidFill>
                  <a:srgbClr val="CCCCCC"/>
                </a:solidFill>
                <a:effectLst/>
                <a:latin typeface="JetBrains Mono" panose="02000009000000000000" pitchFamily="49" charset="0"/>
              </a:rPr>
              <a:t>}</a:t>
            </a:r>
          </a:p>
        </p:txBody>
      </p:sp>
      <p:sp>
        <p:nvSpPr>
          <p:cNvPr id="5" name="Content Placeholder 2">
            <a:extLst>
              <a:ext uri="{FF2B5EF4-FFF2-40B4-BE49-F238E27FC236}">
                <a16:creationId xmlns:a16="http://schemas.microsoft.com/office/drawing/2014/main" id="{61C802B5-5D3B-C767-FBC0-0312810369DC}"/>
              </a:ext>
            </a:extLst>
          </p:cNvPr>
          <p:cNvSpPr txBox="1">
            <a:spLocks/>
          </p:cNvSpPr>
          <p:nvPr/>
        </p:nvSpPr>
        <p:spPr>
          <a:xfrm>
            <a:off x="1143001" y="3469820"/>
            <a:ext cx="9905998" cy="2778580"/>
          </a:xfrm>
          <a:prstGeom prst="rect">
            <a:avLst/>
          </a:prstGeom>
          <a:solidFill>
            <a:schemeClr val="bg1"/>
          </a:solidFill>
        </p:spPr>
        <p:txBody>
          <a:bodyPr vert="horz" lIns="91440" tIns="45720" rIns="91440" bIns="45720" rtlCol="0" anchor="t" anchorCtr="0">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1400" b="1" dirty="0">
                <a:effectLst/>
                <a:latin typeface="JetBrains Mono" panose="02000009000000000000" pitchFamily="49" charset="0"/>
                <a:ea typeface="JetBrains Mono" panose="02000009000000000000" pitchFamily="49" charset="0"/>
                <a:cs typeface="JetBrains Mono" panose="02000009000000000000" pitchFamily="49" charset="0"/>
              </a:rPr>
              <a:t>&lt;source&gt;:4:44: error: expected ';' after expression</a:t>
            </a:r>
          </a:p>
          <a:p>
            <a:pPr marL="0" indent="0">
              <a:buNone/>
            </a:pPr>
            <a:r>
              <a:rPr lang="en-US" sz="1400" b="1" dirty="0">
                <a:effectLst/>
                <a:latin typeface="JetBrains Mono" panose="02000009000000000000" pitchFamily="49" charset="0"/>
                <a:ea typeface="JetBrains Mono" panose="02000009000000000000" pitchFamily="49" charset="0"/>
                <a:cs typeface="JetBrains Mono" panose="02000009000000000000" pitchFamily="49" charset="0"/>
              </a:rPr>
              <a:t>    4 |     std::cout &lt;&lt; "Welcome to Meeting C++\n"</a:t>
            </a:r>
          </a:p>
          <a:p>
            <a:pPr marL="0" indent="0">
              <a:buNone/>
            </a:pPr>
            <a:r>
              <a:rPr lang="en-US" sz="1400" b="1" dirty="0">
                <a:effectLst/>
                <a:latin typeface="JetBrains Mono" panose="02000009000000000000" pitchFamily="49" charset="0"/>
                <a:ea typeface="JetBrains Mono" panose="02000009000000000000" pitchFamily="49" charset="0"/>
                <a:cs typeface="JetBrains Mono" panose="02000009000000000000" pitchFamily="49" charset="0"/>
              </a:rPr>
              <a:t>      |                                        ^</a:t>
            </a:r>
          </a:p>
          <a:p>
            <a:pPr marL="0" indent="0">
              <a:buNone/>
            </a:pPr>
            <a:r>
              <a:rPr lang="en-US" sz="1400" b="1" dirty="0">
                <a:effectLst/>
                <a:latin typeface="JetBrains Mono" panose="02000009000000000000" pitchFamily="49" charset="0"/>
                <a:ea typeface="JetBrains Mono" panose="02000009000000000000" pitchFamily="49" charset="0"/>
                <a:cs typeface="JetBrains Mono" panose="02000009000000000000" pitchFamily="49" charset="0"/>
              </a:rPr>
              <a:t>      |                                        ;</a:t>
            </a:r>
          </a:p>
          <a:p>
            <a:pPr marL="0" indent="0">
              <a:buNone/>
            </a:pPr>
            <a:r>
              <a:rPr lang="en-US" sz="1400" b="1" dirty="0">
                <a:effectLst/>
                <a:latin typeface="JetBrains Mono" panose="02000009000000000000" pitchFamily="49" charset="0"/>
                <a:ea typeface="JetBrains Mono" panose="02000009000000000000" pitchFamily="49" charset="0"/>
                <a:cs typeface="JetBrains Mono" panose="02000009000000000000" pitchFamily="49" charset="0"/>
              </a:rPr>
              <a:t>1 error generated.</a:t>
            </a:r>
            <a:endParaRPr lang="en-US" sz="1400" dirty="0">
              <a:effectLst/>
              <a:latin typeface="JetBrains Mono" panose="02000009000000000000" pitchFamily="49" charset="0"/>
              <a:ea typeface="JetBrains Mono" panose="02000009000000000000" pitchFamily="49" charset="0"/>
              <a:cs typeface="JetBrains Mono" panose="02000009000000000000" pitchFamily="49" charset="0"/>
            </a:endParaRPr>
          </a:p>
        </p:txBody>
      </p:sp>
      <p:sp>
        <p:nvSpPr>
          <p:cNvPr id="8" name="TextBox 7">
            <a:extLst>
              <a:ext uri="{FF2B5EF4-FFF2-40B4-BE49-F238E27FC236}">
                <a16:creationId xmlns:a16="http://schemas.microsoft.com/office/drawing/2014/main" id="{D6A7B8D9-2022-63ED-2830-6636308CEB39}"/>
              </a:ext>
            </a:extLst>
          </p:cNvPr>
          <p:cNvSpPr txBox="1"/>
          <p:nvPr/>
        </p:nvSpPr>
        <p:spPr>
          <a:xfrm>
            <a:off x="4059237" y="3070162"/>
            <a:ext cx="6989760" cy="369332"/>
          </a:xfrm>
          <a:prstGeom prst="rect">
            <a:avLst/>
          </a:prstGeom>
          <a:solidFill>
            <a:schemeClr val="tx2">
              <a:lumMod val="50000"/>
            </a:schemeClr>
          </a:solidFill>
        </p:spPr>
        <p:txBody>
          <a:bodyPr wrap="square" rtlCol="0">
            <a:spAutoFit/>
          </a:bodyPr>
          <a:lstStyle/>
          <a:p>
            <a:r>
              <a:rPr lang="en-US" dirty="0">
                <a:solidFill>
                  <a:schemeClr val="tx2">
                    <a:lumMod val="75000"/>
                  </a:schemeClr>
                </a:solidFill>
              </a:rPr>
              <a:t>Compiler options…</a:t>
            </a:r>
          </a:p>
        </p:txBody>
      </p:sp>
      <p:pic>
        <p:nvPicPr>
          <p:cNvPr id="4" name="Picture 3">
            <a:hlinkClick r:id="rId3"/>
            <a:extLst>
              <a:ext uri="{FF2B5EF4-FFF2-40B4-BE49-F238E27FC236}">
                <a16:creationId xmlns:a16="http://schemas.microsoft.com/office/drawing/2014/main" id="{AD686B63-1119-EA3C-4179-080380FA1BA8}"/>
              </a:ext>
            </a:extLst>
          </p:cNvPr>
          <p:cNvPicPr>
            <a:picLocks noChangeAspect="1"/>
          </p:cNvPicPr>
          <p:nvPr/>
        </p:nvPicPr>
        <p:blipFill>
          <a:blip r:embed="rId4"/>
          <a:stretch>
            <a:fillRect/>
          </a:stretch>
        </p:blipFill>
        <p:spPr>
          <a:xfrm>
            <a:off x="10619014" y="3039835"/>
            <a:ext cx="429985" cy="429985"/>
          </a:xfrm>
          <a:prstGeom prst="rect">
            <a:avLst/>
          </a:prstGeom>
        </p:spPr>
      </p:pic>
      <p:sp>
        <p:nvSpPr>
          <p:cNvPr id="9" name="TextBox 8">
            <a:extLst>
              <a:ext uri="{FF2B5EF4-FFF2-40B4-BE49-F238E27FC236}">
                <a16:creationId xmlns:a16="http://schemas.microsoft.com/office/drawing/2014/main" id="{A60B6ECE-4371-AC24-8C48-A9995F6C4328}"/>
              </a:ext>
            </a:extLst>
          </p:cNvPr>
          <p:cNvSpPr txBox="1"/>
          <p:nvPr/>
        </p:nvSpPr>
        <p:spPr>
          <a:xfrm>
            <a:off x="1143001" y="3070162"/>
            <a:ext cx="2792412" cy="369332"/>
          </a:xfrm>
          <a:prstGeom prst="rect">
            <a:avLst/>
          </a:prstGeom>
          <a:solidFill>
            <a:schemeClr val="tx2">
              <a:lumMod val="50000"/>
            </a:schemeClr>
          </a:solidFill>
        </p:spPr>
        <p:txBody>
          <a:bodyPr wrap="square" rtlCol="0">
            <a:spAutoFit/>
          </a:bodyPr>
          <a:lstStyle/>
          <a:p>
            <a:r>
              <a:rPr lang="en-US" dirty="0"/>
              <a:t>X86-64 clang 17.0.1</a:t>
            </a:r>
          </a:p>
        </p:txBody>
      </p:sp>
    </p:spTree>
    <p:extLst>
      <p:ext uri="{BB962C8B-B14F-4D97-AF65-F5344CB8AC3E}">
        <p14:creationId xmlns:p14="http://schemas.microsoft.com/office/powerpoint/2010/main" val="189612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30"/>
                                  </p:iterate>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1351"/>
                            </p:stCondLst>
                            <p:childTnLst>
                              <p:par>
                                <p:cTn id="8" presetID="1" presetClass="entr" presetSubtype="0" fill="hold" nodeType="afterEffect">
                                  <p:stCondLst>
                                    <p:cond delay="0"/>
                                  </p:stCondLst>
                                  <p:iterate type="lt">
                                    <p:tmAbs val="30"/>
                                  </p:iterate>
                                  <p:childTnLst>
                                    <p:set>
                                      <p:cBhvr>
                                        <p:cTn id="9" dur="1" fill="hold">
                                          <p:stCondLst>
                                            <p:cond delay="0"/>
                                          </p:stCondLst>
                                        </p:cTn>
                                        <p:tgtEl>
                                          <p:spTgt spid="5">
                                            <p:txEl>
                                              <p:pRg st="1" end="1"/>
                                            </p:txEl>
                                          </p:spTgt>
                                        </p:tgtEl>
                                        <p:attrNameLst>
                                          <p:attrName>style.visibility</p:attrName>
                                        </p:attrNameLst>
                                      </p:cBhvr>
                                      <p:to>
                                        <p:strVal val="visible"/>
                                      </p:to>
                                    </p:set>
                                  </p:childTnLst>
                                </p:cTn>
                              </p:par>
                            </p:childTnLst>
                          </p:cTn>
                        </p:par>
                        <p:par>
                          <p:cTn id="10" fill="hold">
                            <p:stCondLst>
                              <p:cond delay="2402"/>
                            </p:stCondLst>
                            <p:childTnLst>
                              <p:par>
                                <p:cTn id="11" presetID="1" presetClass="entr" presetSubtype="0" fill="hold" nodeType="afterEffect">
                                  <p:stCondLst>
                                    <p:cond delay="0"/>
                                  </p:stCondLst>
                                  <p:iterate type="lt">
                                    <p:tmAbs val="30"/>
                                  </p:iterate>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par>
                          <p:cTn id="13" fill="hold">
                            <p:stCondLst>
                              <p:cond delay="2433"/>
                            </p:stCondLst>
                            <p:childTnLst>
                              <p:par>
                                <p:cTn id="14" presetID="1" presetClass="entr" presetSubtype="0" fill="hold" nodeType="afterEffect">
                                  <p:stCondLst>
                                    <p:cond delay="0"/>
                                  </p:stCondLst>
                                  <p:iterate type="lt">
                                    <p:tmAbs val="30"/>
                                  </p:iterate>
                                  <p:childTnLst>
                                    <p:set>
                                      <p:cBhvr>
                                        <p:cTn id="15" dur="1" fill="hold">
                                          <p:stCondLst>
                                            <p:cond delay="0"/>
                                          </p:stCondLst>
                                        </p:cTn>
                                        <p:tgtEl>
                                          <p:spTgt spid="5">
                                            <p:txEl>
                                              <p:pRg st="3" end="3"/>
                                            </p:txEl>
                                          </p:spTgt>
                                        </p:tgtEl>
                                        <p:attrNameLst>
                                          <p:attrName>style.visibility</p:attrName>
                                        </p:attrNameLst>
                                      </p:cBhvr>
                                      <p:to>
                                        <p:strVal val="visible"/>
                                      </p:to>
                                    </p:set>
                                  </p:childTnLst>
                                </p:cTn>
                              </p:par>
                            </p:childTnLst>
                          </p:cTn>
                        </p:par>
                        <p:par>
                          <p:cTn id="16" fill="hold">
                            <p:stCondLst>
                              <p:cond delay="2464"/>
                            </p:stCondLst>
                            <p:childTnLst>
                              <p:par>
                                <p:cTn id="17" presetID="1" presetClass="entr" presetSubtype="0" fill="hold" nodeType="afterEffect">
                                  <p:stCondLst>
                                    <p:cond delay="0"/>
                                  </p:stCondLst>
                                  <p:iterate type="lt">
                                    <p:tmAbs val="30"/>
                                  </p:iterate>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26F19-20A1-541A-1E33-FCBDBE5E0909}"/>
              </a:ext>
            </a:extLst>
          </p:cNvPr>
          <p:cNvSpPr>
            <a:spLocks noGrp="1"/>
          </p:cNvSpPr>
          <p:nvPr>
            <p:ph type="title"/>
          </p:nvPr>
        </p:nvSpPr>
        <p:spPr>
          <a:xfrm>
            <a:off x="1141413" y="609600"/>
            <a:ext cx="9905998" cy="533400"/>
          </a:xfrm>
        </p:spPr>
        <p:txBody>
          <a:bodyPr>
            <a:normAutofit fontScale="90000"/>
          </a:bodyPr>
          <a:lstStyle/>
          <a:p>
            <a:r>
              <a:rPr lang="en-US" dirty="0"/>
              <a:t>Compile time errors	</a:t>
            </a:r>
          </a:p>
        </p:txBody>
      </p:sp>
      <p:sp>
        <p:nvSpPr>
          <p:cNvPr id="3" name="Content Placeholder 2">
            <a:extLst>
              <a:ext uri="{FF2B5EF4-FFF2-40B4-BE49-F238E27FC236}">
                <a16:creationId xmlns:a16="http://schemas.microsoft.com/office/drawing/2014/main" id="{6D53CCC8-7B17-4BBC-4C0B-D9AFAC35C014}"/>
              </a:ext>
            </a:extLst>
          </p:cNvPr>
          <p:cNvSpPr>
            <a:spLocks noGrp="1"/>
          </p:cNvSpPr>
          <p:nvPr>
            <p:ph idx="1"/>
          </p:nvPr>
        </p:nvSpPr>
        <p:spPr>
          <a:xfrm>
            <a:off x="1141413" y="1143001"/>
            <a:ext cx="9905998" cy="1896834"/>
          </a:xfrm>
          <a:solidFill>
            <a:schemeClr val="bg1"/>
          </a:solidFill>
        </p:spPr>
        <p:txBody>
          <a:bodyPr anchor="t" anchorCtr="0">
            <a:normAutofit/>
          </a:bodyPr>
          <a:lstStyle/>
          <a:p>
            <a:pPr marL="0" indent="0">
              <a:buNone/>
            </a:pPr>
            <a:r>
              <a:rPr lang="en-US" sz="1400" dirty="0">
                <a:solidFill>
                  <a:srgbClr val="C586C0"/>
                </a:solidFill>
                <a:effectLst/>
                <a:latin typeface="JetBrains Mono" panose="02000009000000000000" pitchFamily="49" charset="0"/>
              </a:rPr>
              <a:t>#include</a:t>
            </a:r>
            <a:r>
              <a:rPr lang="en-US" sz="1400" dirty="0">
                <a:solidFill>
                  <a:srgbClr val="569CD6"/>
                </a:solidFill>
                <a:effectLst/>
                <a:latin typeface="JetBrains Mono" panose="02000009000000000000" pitchFamily="49" charset="0"/>
              </a:rPr>
              <a:t> </a:t>
            </a:r>
            <a:r>
              <a:rPr lang="en-US" sz="1400" dirty="0">
                <a:solidFill>
                  <a:srgbClr val="CE9178"/>
                </a:solidFill>
                <a:effectLst/>
                <a:latin typeface="JetBrains Mono" panose="02000009000000000000" pitchFamily="49" charset="0"/>
              </a:rPr>
              <a:t>&lt;iostream&gt;</a:t>
            </a:r>
            <a:endParaRPr lang="en-US" sz="1400" dirty="0">
              <a:solidFill>
                <a:srgbClr val="CCCCCC"/>
              </a:solidFill>
              <a:effectLst/>
              <a:latin typeface="JetBrains Mono" panose="02000009000000000000" pitchFamily="49" charset="0"/>
            </a:endParaRPr>
          </a:p>
          <a:p>
            <a:pPr marL="0" indent="0">
              <a:buNone/>
            </a:pPr>
            <a:br>
              <a:rPr lang="en-US" sz="1400" dirty="0">
                <a:solidFill>
                  <a:srgbClr val="CCCCCC"/>
                </a:solidFill>
                <a:effectLst/>
                <a:latin typeface="JetBrains Mono" panose="02000009000000000000" pitchFamily="49" charset="0"/>
              </a:rPr>
            </a:br>
            <a:r>
              <a:rPr lang="en-US" sz="1400" dirty="0">
                <a:solidFill>
                  <a:srgbClr val="569CD6"/>
                </a:solidFill>
                <a:effectLst/>
                <a:latin typeface="JetBrains Mono" panose="02000009000000000000" pitchFamily="49" charset="0"/>
              </a:rPr>
              <a:t>int</a:t>
            </a:r>
            <a:r>
              <a:rPr lang="en-US" sz="1400" dirty="0">
                <a:solidFill>
                  <a:srgbClr val="CCCCCC"/>
                </a:solidFill>
                <a:effectLst/>
                <a:latin typeface="JetBrains Mono" panose="02000009000000000000" pitchFamily="49" charset="0"/>
              </a:rPr>
              <a:t> </a:t>
            </a:r>
            <a:r>
              <a:rPr lang="en-US" sz="1400" dirty="0">
                <a:solidFill>
                  <a:srgbClr val="DCDCAA"/>
                </a:solidFill>
                <a:effectLst/>
                <a:latin typeface="JetBrains Mono" panose="02000009000000000000" pitchFamily="49" charset="0"/>
              </a:rPr>
              <a:t>main</a:t>
            </a:r>
            <a:r>
              <a:rPr lang="en-US" sz="1400" dirty="0">
                <a:solidFill>
                  <a:srgbClr val="CCCCCC"/>
                </a:solidFill>
                <a:effectLst/>
                <a:latin typeface="JetBrains Mono" panose="02000009000000000000" pitchFamily="49" charset="0"/>
              </a:rPr>
              <a:t>() {</a:t>
            </a:r>
          </a:p>
          <a:p>
            <a:pPr marL="0" indent="0">
              <a:buNone/>
            </a:pPr>
            <a:r>
              <a:rPr lang="en-US" sz="1400" dirty="0">
                <a:solidFill>
                  <a:srgbClr val="4EC9B0"/>
                </a:solidFill>
                <a:effectLst/>
                <a:latin typeface="JetBrains Mono" panose="02000009000000000000" pitchFamily="49" charset="0"/>
              </a:rPr>
              <a:t>  std</a:t>
            </a:r>
            <a:r>
              <a:rPr lang="en-US" sz="1400" dirty="0">
                <a:solidFill>
                  <a:srgbClr val="CCCCCC"/>
                </a:solidFill>
                <a:effectLst/>
                <a:latin typeface="JetBrains Mono" panose="02000009000000000000" pitchFamily="49" charset="0"/>
              </a:rPr>
              <a:t>::cout </a:t>
            </a:r>
            <a:r>
              <a:rPr lang="en-US" sz="1400" dirty="0">
                <a:solidFill>
                  <a:srgbClr val="D4D4D4"/>
                </a:solidFill>
                <a:effectLst/>
                <a:latin typeface="JetBrains Mono" panose="02000009000000000000" pitchFamily="49" charset="0"/>
              </a:rPr>
              <a:t>&lt;&lt;</a:t>
            </a:r>
            <a:r>
              <a:rPr lang="en-US" sz="1400" dirty="0">
                <a:solidFill>
                  <a:srgbClr val="CCCCCC"/>
                </a:solidFill>
                <a:effectLst/>
                <a:latin typeface="JetBrains Mono" panose="02000009000000000000" pitchFamily="49" charset="0"/>
              </a:rPr>
              <a:t> </a:t>
            </a:r>
            <a:r>
              <a:rPr lang="en-US" sz="1400" dirty="0">
                <a:solidFill>
                  <a:srgbClr val="CE9178"/>
                </a:solidFill>
                <a:effectLst/>
                <a:latin typeface="JetBrains Mono" panose="02000009000000000000" pitchFamily="49" charset="0"/>
              </a:rPr>
              <a:t>"Welcome to Meeting C++</a:t>
            </a:r>
            <a:r>
              <a:rPr lang="en-US" sz="1400" dirty="0">
                <a:solidFill>
                  <a:srgbClr val="D7BA7D"/>
                </a:solidFill>
                <a:effectLst/>
                <a:latin typeface="JetBrains Mono" panose="02000009000000000000" pitchFamily="49" charset="0"/>
              </a:rPr>
              <a:t>\n</a:t>
            </a:r>
            <a:r>
              <a:rPr lang="en-US" sz="1400" dirty="0">
                <a:solidFill>
                  <a:srgbClr val="CE9178"/>
                </a:solidFill>
                <a:effectLst/>
                <a:latin typeface="JetBrains Mono" panose="02000009000000000000" pitchFamily="49" charset="0"/>
              </a:rPr>
              <a:t>"</a:t>
            </a:r>
            <a:br>
              <a:rPr lang="en-US" sz="1400" dirty="0">
                <a:solidFill>
                  <a:srgbClr val="CCCCCC"/>
                </a:solidFill>
                <a:effectLst/>
                <a:latin typeface="JetBrains Mono" panose="02000009000000000000" pitchFamily="49" charset="0"/>
              </a:rPr>
            </a:br>
            <a:r>
              <a:rPr lang="en-US" sz="1400" dirty="0">
                <a:solidFill>
                  <a:srgbClr val="CCCCCC"/>
                </a:solidFill>
                <a:effectLst/>
                <a:latin typeface="JetBrains Mono" panose="02000009000000000000" pitchFamily="49" charset="0"/>
              </a:rPr>
              <a:t>  </a:t>
            </a:r>
            <a:r>
              <a:rPr lang="en-US" sz="1400" dirty="0">
                <a:solidFill>
                  <a:srgbClr val="C586C0"/>
                </a:solidFill>
                <a:effectLst/>
                <a:latin typeface="JetBrains Mono" panose="02000009000000000000" pitchFamily="49" charset="0"/>
              </a:rPr>
              <a:t>return</a:t>
            </a:r>
            <a:r>
              <a:rPr lang="en-US" sz="1400" dirty="0">
                <a:solidFill>
                  <a:srgbClr val="CCCCCC"/>
                </a:solidFill>
                <a:effectLst/>
                <a:latin typeface="JetBrains Mono" panose="02000009000000000000" pitchFamily="49" charset="0"/>
              </a:rPr>
              <a:t> </a:t>
            </a:r>
            <a:r>
              <a:rPr lang="en-US" sz="1400" dirty="0">
                <a:solidFill>
                  <a:srgbClr val="B5CEA8"/>
                </a:solidFill>
                <a:effectLst/>
                <a:latin typeface="JetBrains Mono" panose="02000009000000000000" pitchFamily="49" charset="0"/>
              </a:rPr>
              <a:t>0</a:t>
            </a:r>
            <a:r>
              <a:rPr lang="en-US" sz="1400" dirty="0">
                <a:solidFill>
                  <a:srgbClr val="CCCCCC"/>
                </a:solidFill>
                <a:effectLst/>
                <a:latin typeface="JetBrains Mono" panose="02000009000000000000" pitchFamily="49" charset="0"/>
              </a:rPr>
              <a:t>;</a:t>
            </a:r>
          </a:p>
          <a:p>
            <a:pPr marL="0" indent="0">
              <a:buNone/>
            </a:pPr>
            <a:r>
              <a:rPr lang="en-US" sz="1400" dirty="0">
                <a:solidFill>
                  <a:srgbClr val="CCCCCC"/>
                </a:solidFill>
                <a:effectLst/>
                <a:latin typeface="JetBrains Mono" panose="02000009000000000000" pitchFamily="49" charset="0"/>
              </a:rPr>
              <a:t>}</a:t>
            </a:r>
          </a:p>
        </p:txBody>
      </p:sp>
      <p:sp>
        <p:nvSpPr>
          <p:cNvPr id="5" name="Content Placeholder 2">
            <a:extLst>
              <a:ext uri="{FF2B5EF4-FFF2-40B4-BE49-F238E27FC236}">
                <a16:creationId xmlns:a16="http://schemas.microsoft.com/office/drawing/2014/main" id="{61C802B5-5D3B-C767-FBC0-0312810369DC}"/>
              </a:ext>
            </a:extLst>
          </p:cNvPr>
          <p:cNvSpPr txBox="1">
            <a:spLocks/>
          </p:cNvSpPr>
          <p:nvPr/>
        </p:nvSpPr>
        <p:spPr>
          <a:xfrm>
            <a:off x="1143001" y="3469820"/>
            <a:ext cx="9905998" cy="2778580"/>
          </a:xfrm>
          <a:prstGeom prst="rect">
            <a:avLst/>
          </a:prstGeom>
          <a:solidFill>
            <a:schemeClr val="bg1"/>
          </a:solidFill>
        </p:spPr>
        <p:txBody>
          <a:bodyPr vert="horz" lIns="91440" tIns="45720" rIns="91440" bIns="45720" rtlCol="0" anchor="t" anchorCtr="0">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1400" dirty="0">
                <a:effectLst/>
                <a:latin typeface="JetBrains Mono" panose="02000009000000000000" pitchFamily="49" charset="0"/>
                <a:ea typeface="JetBrains Mono" panose="02000009000000000000" pitchFamily="49" charset="0"/>
                <a:cs typeface="JetBrains Mono" panose="02000009000000000000" pitchFamily="49" charset="0"/>
              </a:rPr>
              <a:t>&lt;source&gt;: In function 'int main()':</a:t>
            </a:r>
          </a:p>
          <a:p>
            <a:pPr marL="0" indent="0">
              <a:buNone/>
            </a:pPr>
            <a:r>
              <a:rPr lang="en-US" sz="1400" dirty="0">
                <a:effectLst/>
                <a:latin typeface="JetBrains Mono" panose="02000009000000000000" pitchFamily="49" charset="0"/>
                <a:ea typeface="JetBrains Mono" panose="02000009000000000000" pitchFamily="49" charset="0"/>
                <a:cs typeface="JetBrains Mono" panose="02000009000000000000" pitchFamily="49" charset="0"/>
              </a:rPr>
              <a:t>&lt;source&gt;:4:44: error: expected ';' before 'return'</a:t>
            </a:r>
          </a:p>
          <a:p>
            <a:pPr marL="0" indent="0">
              <a:buNone/>
            </a:pPr>
            <a:r>
              <a:rPr lang="en-US" sz="1400" dirty="0">
                <a:effectLst/>
                <a:latin typeface="JetBrains Mono" panose="02000009000000000000" pitchFamily="49" charset="0"/>
                <a:ea typeface="JetBrains Mono" panose="02000009000000000000" pitchFamily="49" charset="0"/>
                <a:cs typeface="JetBrains Mono" panose="02000009000000000000" pitchFamily="49" charset="0"/>
              </a:rPr>
              <a:t>    4 |     std::cout &lt;&lt; "Welcome to Meeting C++\n"</a:t>
            </a:r>
          </a:p>
          <a:p>
            <a:pPr marL="0" indent="0">
              <a:buNone/>
            </a:pPr>
            <a:r>
              <a:rPr lang="en-US" sz="1400" dirty="0">
                <a:effectLst/>
                <a:latin typeface="JetBrains Mono" panose="02000009000000000000" pitchFamily="49" charset="0"/>
                <a:ea typeface="JetBrains Mono" panose="02000009000000000000" pitchFamily="49" charset="0"/>
                <a:cs typeface="JetBrains Mono" panose="02000009000000000000" pitchFamily="49" charset="0"/>
              </a:rPr>
              <a:t>      |                                        ^</a:t>
            </a:r>
          </a:p>
          <a:p>
            <a:pPr marL="0" indent="0">
              <a:buNone/>
            </a:pPr>
            <a:r>
              <a:rPr lang="en-US" sz="1400" dirty="0">
                <a:effectLst/>
                <a:latin typeface="JetBrains Mono" panose="02000009000000000000" pitchFamily="49" charset="0"/>
                <a:ea typeface="JetBrains Mono" panose="02000009000000000000" pitchFamily="49" charset="0"/>
                <a:cs typeface="JetBrains Mono" panose="02000009000000000000" pitchFamily="49" charset="0"/>
              </a:rPr>
              <a:t>      |                                        ;</a:t>
            </a:r>
          </a:p>
          <a:p>
            <a:pPr marL="0" indent="0">
              <a:buNone/>
            </a:pPr>
            <a:r>
              <a:rPr lang="en-US" sz="1400" dirty="0">
                <a:effectLst/>
                <a:latin typeface="JetBrains Mono" panose="02000009000000000000" pitchFamily="49" charset="0"/>
                <a:ea typeface="JetBrains Mono" panose="02000009000000000000" pitchFamily="49" charset="0"/>
                <a:cs typeface="JetBrains Mono" panose="02000009000000000000" pitchFamily="49" charset="0"/>
              </a:rPr>
              <a:t>    5 |     return 0;</a:t>
            </a:r>
          </a:p>
          <a:p>
            <a:pPr marL="0" indent="0">
              <a:buNone/>
            </a:pPr>
            <a:r>
              <a:rPr lang="en-US" sz="1400" dirty="0">
                <a:effectLst/>
                <a:latin typeface="JetBrains Mono" panose="02000009000000000000" pitchFamily="49" charset="0"/>
                <a:ea typeface="JetBrains Mono" panose="02000009000000000000" pitchFamily="49" charset="0"/>
                <a:cs typeface="JetBrains Mono" panose="02000009000000000000" pitchFamily="49" charset="0"/>
              </a:rPr>
              <a:t>      |     ~~~~~~ </a:t>
            </a:r>
          </a:p>
        </p:txBody>
      </p:sp>
      <p:sp>
        <p:nvSpPr>
          <p:cNvPr id="8" name="TextBox 7">
            <a:extLst>
              <a:ext uri="{FF2B5EF4-FFF2-40B4-BE49-F238E27FC236}">
                <a16:creationId xmlns:a16="http://schemas.microsoft.com/office/drawing/2014/main" id="{D6A7B8D9-2022-63ED-2830-6636308CEB39}"/>
              </a:ext>
            </a:extLst>
          </p:cNvPr>
          <p:cNvSpPr txBox="1"/>
          <p:nvPr/>
        </p:nvSpPr>
        <p:spPr>
          <a:xfrm>
            <a:off x="4059237" y="3070162"/>
            <a:ext cx="6989760" cy="369332"/>
          </a:xfrm>
          <a:prstGeom prst="rect">
            <a:avLst/>
          </a:prstGeom>
          <a:solidFill>
            <a:schemeClr val="tx2">
              <a:lumMod val="50000"/>
            </a:schemeClr>
          </a:solidFill>
        </p:spPr>
        <p:txBody>
          <a:bodyPr wrap="square" rtlCol="0">
            <a:spAutoFit/>
          </a:bodyPr>
          <a:lstStyle/>
          <a:p>
            <a:r>
              <a:rPr lang="en-US" dirty="0">
                <a:solidFill>
                  <a:schemeClr val="tx2">
                    <a:lumMod val="75000"/>
                  </a:schemeClr>
                </a:solidFill>
              </a:rPr>
              <a:t>Compiler options…</a:t>
            </a:r>
          </a:p>
        </p:txBody>
      </p:sp>
      <p:pic>
        <p:nvPicPr>
          <p:cNvPr id="4" name="Picture 3">
            <a:hlinkClick r:id="rId3"/>
            <a:extLst>
              <a:ext uri="{FF2B5EF4-FFF2-40B4-BE49-F238E27FC236}">
                <a16:creationId xmlns:a16="http://schemas.microsoft.com/office/drawing/2014/main" id="{AD686B63-1119-EA3C-4179-080380FA1BA8}"/>
              </a:ext>
            </a:extLst>
          </p:cNvPr>
          <p:cNvPicPr>
            <a:picLocks noChangeAspect="1"/>
          </p:cNvPicPr>
          <p:nvPr/>
        </p:nvPicPr>
        <p:blipFill>
          <a:blip r:embed="rId4"/>
          <a:stretch>
            <a:fillRect/>
          </a:stretch>
        </p:blipFill>
        <p:spPr>
          <a:xfrm>
            <a:off x="10619014" y="3039835"/>
            <a:ext cx="429985" cy="429985"/>
          </a:xfrm>
          <a:prstGeom prst="rect">
            <a:avLst/>
          </a:prstGeom>
        </p:spPr>
      </p:pic>
      <p:sp>
        <p:nvSpPr>
          <p:cNvPr id="9" name="TextBox 8">
            <a:extLst>
              <a:ext uri="{FF2B5EF4-FFF2-40B4-BE49-F238E27FC236}">
                <a16:creationId xmlns:a16="http://schemas.microsoft.com/office/drawing/2014/main" id="{A60B6ECE-4371-AC24-8C48-A9995F6C4328}"/>
              </a:ext>
            </a:extLst>
          </p:cNvPr>
          <p:cNvSpPr txBox="1"/>
          <p:nvPr/>
        </p:nvSpPr>
        <p:spPr>
          <a:xfrm>
            <a:off x="1143001" y="3070162"/>
            <a:ext cx="2792412" cy="369332"/>
          </a:xfrm>
          <a:prstGeom prst="rect">
            <a:avLst/>
          </a:prstGeom>
          <a:solidFill>
            <a:schemeClr val="tx2">
              <a:lumMod val="50000"/>
            </a:schemeClr>
          </a:solidFill>
        </p:spPr>
        <p:txBody>
          <a:bodyPr wrap="square" rtlCol="0">
            <a:spAutoFit/>
          </a:bodyPr>
          <a:lstStyle/>
          <a:p>
            <a:r>
              <a:rPr lang="en-US" dirty="0"/>
              <a:t>X86-64 gcc (trunk)</a:t>
            </a:r>
          </a:p>
        </p:txBody>
      </p:sp>
    </p:spTree>
    <p:extLst>
      <p:ext uri="{BB962C8B-B14F-4D97-AF65-F5344CB8AC3E}">
        <p14:creationId xmlns:p14="http://schemas.microsoft.com/office/powerpoint/2010/main" val="166038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30"/>
                                  </p:iterate>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901"/>
                            </p:stCondLst>
                            <p:childTnLst>
                              <p:par>
                                <p:cTn id="8" presetID="1" presetClass="entr" presetSubtype="0" fill="hold" nodeType="afterEffect">
                                  <p:stCondLst>
                                    <p:cond delay="0"/>
                                  </p:stCondLst>
                                  <p:iterate type="lt">
                                    <p:tmAbs val="30"/>
                                  </p:iterate>
                                  <p:childTnLst>
                                    <p:set>
                                      <p:cBhvr>
                                        <p:cTn id="9" dur="1" fill="hold">
                                          <p:stCondLst>
                                            <p:cond delay="0"/>
                                          </p:stCondLst>
                                        </p:cTn>
                                        <p:tgtEl>
                                          <p:spTgt spid="5">
                                            <p:txEl>
                                              <p:pRg st="1" end="1"/>
                                            </p:txEl>
                                          </p:spTgt>
                                        </p:tgtEl>
                                        <p:attrNameLst>
                                          <p:attrName>style.visibility</p:attrName>
                                        </p:attrNameLst>
                                      </p:cBhvr>
                                      <p:to>
                                        <p:strVal val="visible"/>
                                      </p:to>
                                    </p:set>
                                  </p:childTnLst>
                                </p:cTn>
                              </p:par>
                            </p:childTnLst>
                          </p:cTn>
                        </p:par>
                        <p:par>
                          <p:cTn id="10" fill="hold">
                            <p:stCondLst>
                              <p:cond delay="2222"/>
                            </p:stCondLst>
                            <p:childTnLst>
                              <p:par>
                                <p:cTn id="11" presetID="1" presetClass="entr" presetSubtype="0" fill="hold" nodeType="afterEffect">
                                  <p:stCondLst>
                                    <p:cond delay="0"/>
                                  </p:stCondLst>
                                  <p:iterate type="lt">
                                    <p:tmAbs val="30"/>
                                  </p:iterate>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par>
                          <p:cTn id="13" fill="hold">
                            <p:stCondLst>
                              <p:cond delay="3273"/>
                            </p:stCondLst>
                            <p:childTnLst>
                              <p:par>
                                <p:cTn id="14" presetID="1" presetClass="entr" presetSubtype="0" fill="hold" nodeType="afterEffect">
                                  <p:stCondLst>
                                    <p:cond delay="0"/>
                                  </p:stCondLst>
                                  <p:iterate type="lt">
                                    <p:tmAbs val="30"/>
                                  </p:iterate>
                                  <p:childTnLst>
                                    <p:set>
                                      <p:cBhvr>
                                        <p:cTn id="15" dur="1" fill="hold">
                                          <p:stCondLst>
                                            <p:cond delay="0"/>
                                          </p:stCondLst>
                                        </p:cTn>
                                        <p:tgtEl>
                                          <p:spTgt spid="5">
                                            <p:txEl>
                                              <p:pRg st="3" end="3"/>
                                            </p:txEl>
                                          </p:spTgt>
                                        </p:tgtEl>
                                        <p:attrNameLst>
                                          <p:attrName>style.visibility</p:attrName>
                                        </p:attrNameLst>
                                      </p:cBhvr>
                                      <p:to>
                                        <p:strVal val="visible"/>
                                      </p:to>
                                    </p:set>
                                  </p:childTnLst>
                                </p:cTn>
                              </p:par>
                            </p:childTnLst>
                          </p:cTn>
                        </p:par>
                        <p:par>
                          <p:cTn id="16" fill="hold">
                            <p:stCondLst>
                              <p:cond delay="3304"/>
                            </p:stCondLst>
                            <p:childTnLst>
                              <p:par>
                                <p:cTn id="17" presetID="1" presetClass="entr" presetSubtype="0" fill="hold" nodeType="afterEffect">
                                  <p:stCondLst>
                                    <p:cond delay="0"/>
                                  </p:stCondLst>
                                  <p:iterate type="lt">
                                    <p:tmAbs val="30"/>
                                  </p:iterate>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par>
                          <p:cTn id="19" fill="hold">
                            <p:stCondLst>
                              <p:cond delay="3335"/>
                            </p:stCondLst>
                            <p:childTnLst>
                              <p:par>
                                <p:cTn id="20" presetID="1" presetClass="entr" presetSubtype="0" fill="hold" nodeType="afterEffect">
                                  <p:stCondLst>
                                    <p:cond delay="0"/>
                                  </p:stCondLst>
                                  <p:iterate type="lt">
                                    <p:tmAbs val="30"/>
                                  </p:iterate>
                                  <p:childTnLst>
                                    <p:set>
                                      <p:cBhvr>
                                        <p:cTn id="21" dur="1" fill="hold">
                                          <p:stCondLst>
                                            <p:cond delay="0"/>
                                          </p:stCondLst>
                                        </p:cTn>
                                        <p:tgtEl>
                                          <p:spTgt spid="5">
                                            <p:txEl>
                                              <p:pRg st="5" end="5"/>
                                            </p:txEl>
                                          </p:spTgt>
                                        </p:tgtEl>
                                        <p:attrNameLst>
                                          <p:attrName>style.visibility</p:attrName>
                                        </p:attrNameLst>
                                      </p:cBhvr>
                                      <p:to>
                                        <p:strVal val="visible"/>
                                      </p:to>
                                    </p:set>
                                  </p:childTnLst>
                                </p:cTn>
                              </p:par>
                            </p:childTnLst>
                          </p:cTn>
                        </p:par>
                        <p:par>
                          <p:cTn id="22" fill="hold">
                            <p:stCondLst>
                              <p:cond delay="3606"/>
                            </p:stCondLst>
                            <p:childTnLst>
                              <p:par>
                                <p:cTn id="23" presetID="1" presetClass="entr" presetSubtype="0" fill="hold" nodeType="afterEffect">
                                  <p:stCondLst>
                                    <p:cond delay="0"/>
                                  </p:stCondLst>
                                  <p:iterate type="lt">
                                    <p:tmAbs val="30"/>
                                  </p:iterate>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06E09-3B1C-D89C-4B84-DE1F733B71E0}"/>
              </a:ext>
            </a:extLst>
          </p:cNvPr>
          <p:cNvSpPr>
            <a:spLocks noGrp="1"/>
          </p:cNvSpPr>
          <p:nvPr>
            <p:ph type="title"/>
          </p:nvPr>
        </p:nvSpPr>
        <p:spPr>
          <a:xfrm>
            <a:off x="1141413" y="609600"/>
            <a:ext cx="9905998" cy="1201093"/>
          </a:xfrm>
        </p:spPr>
        <p:txBody>
          <a:bodyPr/>
          <a:lstStyle/>
          <a:p>
            <a:pPr fontAlgn="t"/>
            <a:r>
              <a:rPr lang="en-US" b="0" i="0" u="none" strike="noStrike" dirty="0">
                <a:effectLst/>
                <a:latin typeface="Google Sans"/>
              </a:rPr>
              <a:t>in·tu·i·tion</a:t>
            </a:r>
            <a:br>
              <a:rPr lang="en-US" b="0" i="0" u="none" strike="noStrike" dirty="0">
                <a:effectLst/>
                <a:latin typeface="Google Sans"/>
              </a:rPr>
            </a:br>
            <a:r>
              <a:rPr lang="en-US" b="0" i="0" u="none" strike="noStrike" dirty="0">
                <a:effectLst/>
                <a:latin typeface="arial" panose="020B0604020202020204" pitchFamily="34" charset="0"/>
              </a:rPr>
              <a:t>/ˌinto͞oˈiSH(ə)n,ˌintəˈwiSH(ə)n/</a:t>
            </a:r>
            <a:endParaRPr lang="en-US" dirty="0"/>
          </a:p>
        </p:txBody>
      </p:sp>
      <p:sp>
        <p:nvSpPr>
          <p:cNvPr id="3" name="Content Placeholder 2">
            <a:extLst>
              <a:ext uri="{FF2B5EF4-FFF2-40B4-BE49-F238E27FC236}">
                <a16:creationId xmlns:a16="http://schemas.microsoft.com/office/drawing/2014/main" id="{237A3AAB-D062-D24E-AB01-45FDFC8A2D48}"/>
              </a:ext>
            </a:extLst>
          </p:cNvPr>
          <p:cNvSpPr>
            <a:spLocks noGrp="1"/>
          </p:cNvSpPr>
          <p:nvPr>
            <p:ph idx="1"/>
          </p:nvPr>
        </p:nvSpPr>
        <p:spPr>
          <a:xfrm>
            <a:off x="1141413" y="1910281"/>
            <a:ext cx="9905998" cy="3880919"/>
          </a:xfrm>
        </p:spPr>
        <p:txBody>
          <a:bodyPr anchor="t" anchorCtr="0"/>
          <a:lstStyle/>
          <a:p>
            <a:pPr marL="0" indent="0" algn="just">
              <a:buNone/>
            </a:pPr>
            <a:r>
              <a:rPr lang="en-US" b="0" i="1" dirty="0">
                <a:solidFill>
                  <a:srgbClr val="9AA0A6"/>
                </a:solidFill>
                <a:effectLst/>
                <a:latin typeface="Roboto" pitchFamily="2" charset="0"/>
              </a:rPr>
              <a:t>noun</a:t>
            </a:r>
            <a:endParaRPr lang="en-US" b="0" i="0" dirty="0">
              <a:solidFill>
                <a:srgbClr val="9AA0A6"/>
              </a:solidFill>
              <a:effectLst/>
              <a:latin typeface="Roboto" pitchFamily="2" charset="0"/>
            </a:endParaRPr>
          </a:p>
          <a:p>
            <a:pPr marL="0" indent="0">
              <a:buNone/>
            </a:pPr>
            <a:r>
              <a:rPr lang="en-US" b="0" i="0" dirty="0">
                <a:solidFill>
                  <a:srgbClr val="BDC1C6"/>
                </a:solidFill>
                <a:effectLst/>
                <a:latin typeface="Roboto" pitchFamily="2" charset="0"/>
              </a:rPr>
              <a:t>the ability to understand something immediately, without the need for conscious </a:t>
            </a:r>
            <a:r>
              <a:rPr lang="en-US" b="0" i="0" u="none" strike="noStrike" dirty="0">
                <a:solidFill>
                  <a:srgbClr val="BDC1C6"/>
                </a:solidFill>
                <a:effectLst/>
                <a:latin typeface="Roboto" pitchFamily="2" charset="0"/>
                <a:hlinkClick r:id="rId2"/>
              </a:rPr>
              <a:t>reasoning</a:t>
            </a:r>
            <a:r>
              <a:rPr lang="en-US" b="0" i="0" dirty="0">
                <a:solidFill>
                  <a:srgbClr val="BDC1C6"/>
                </a:solidFill>
                <a:effectLst/>
                <a:latin typeface="Roboto" pitchFamily="2" charset="0"/>
              </a:rPr>
              <a:t>.</a:t>
            </a:r>
          </a:p>
          <a:p>
            <a:pPr marL="0" indent="0">
              <a:buNone/>
            </a:pPr>
            <a:r>
              <a:rPr lang="en-US" b="0" i="0" dirty="0">
                <a:solidFill>
                  <a:srgbClr val="9AA0A6"/>
                </a:solidFill>
                <a:effectLst/>
                <a:latin typeface="Roboto" pitchFamily="2" charset="0"/>
              </a:rPr>
              <a:t>"we shall allow our intuition to guide us"</a:t>
            </a:r>
          </a:p>
          <a:p>
            <a:pPr marL="0" indent="0" algn="l">
              <a:buNone/>
            </a:pPr>
            <a:r>
              <a:rPr lang="en-US" b="0" i="0" dirty="0">
                <a:solidFill>
                  <a:srgbClr val="BDC1C6"/>
                </a:solidFill>
                <a:effectLst/>
                <a:latin typeface="Roboto" pitchFamily="2" charset="0"/>
              </a:rPr>
              <a:t>a thing that one knows or considers likely from </a:t>
            </a:r>
            <a:r>
              <a:rPr lang="en-US" b="0" i="0" u="none" strike="noStrike" dirty="0">
                <a:solidFill>
                  <a:srgbClr val="BDC1C6"/>
                </a:solidFill>
                <a:effectLst/>
                <a:latin typeface="Roboto" pitchFamily="2" charset="0"/>
                <a:hlinkClick r:id="rId3"/>
              </a:rPr>
              <a:t>instinctive</a:t>
            </a:r>
            <a:r>
              <a:rPr lang="en-US" b="0" i="0" dirty="0">
                <a:solidFill>
                  <a:srgbClr val="BDC1C6"/>
                </a:solidFill>
                <a:effectLst/>
                <a:latin typeface="Roboto" pitchFamily="2" charset="0"/>
              </a:rPr>
              <a:t> feeling rather than conscious reasoning.</a:t>
            </a:r>
          </a:p>
          <a:p>
            <a:pPr marL="0" indent="0">
              <a:buNone/>
            </a:pPr>
            <a:r>
              <a:rPr lang="en-US" dirty="0">
                <a:solidFill>
                  <a:schemeClr val="accent1"/>
                </a:solidFill>
              </a:rPr>
              <a:t>Similar:</a:t>
            </a:r>
            <a:r>
              <a:rPr lang="en-US" dirty="0"/>
              <a:t> instinct intuitiveness sixth sense divination clairvoyance</a:t>
            </a:r>
          </a:p>
        </p:txBody>
      </p:sp>
      <p:pic>
        <p:nvPicPr>
          <p:cNvPr id="5" name="Picture 4">
            <a:extLst>
              <a:ext uri="{FF2B5EF4-FFF2-40B4-BE49-F238E27FC236}">
                <a16:creationId xmlns:a16="http://schemas.microsoft.com/office/drawing/2014/main" id="{42367459-3904-D72C-4974-A5CE8C788679}"/>
              </a:ext>
            </a:extLst>
          </p:cNvPr>
          <p:cNvPicPr>
            <a:picLocks noChangeAspect="1"/>
          </p:cNvPicPr>
          <p:nvPr/>
        </p:nvPicPr>
        <p:blipFill>
          <a:blip r:embed="rId4"/>
          <a:stretch>
            <a:fillRect/>
          </a:stretch>
        </p:blipFill>
        <p:spPr>
          <a:xfrm>
            <a:off x="4527628" y="5068463"/>
            <a:ext cx="3136743" cy="1045581"/>
          </a:xfrm>
          <a:prstGeom prst="rect">
            <a:avLst/>
          </a:prstGeom>
        </p:spPr>
      </p:pic>
    </p:spTree>
    <p:extLst>
      <p:ext uri="{BB962C8B-B14F-4D97-AF65-F5344CB8AC3E}">
        <p14:creationId xmlns:p14="http://schemas.microsoft.com/office/powerpoint/2010/main" val="235203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26F19-20A1-541A-1E33-FCBDBE5E0909}"/>
              </a:ext>
            </a:extLst>
          </p:cNvPr>
          <p:cNvSpPr>
            <a:spLocks noGrp="1"/>
          </p:cNvSpPr>
          <p:nvPr>
            <p:ph type="title"/>
          </p:nvPr>
        </p:nvSpPr>
        <p:spPr>
          <a:xfrm>
            <a:off x="1141413" y="609600"/>
            <a:ext cx="9905998" cy="533400"/>
          </a:xfrm>
        </p:spPr>
        <p:txBody>
          <a:bodyPr>
            <a:normAutofit fontScale="90000"/>
          </a:bodyPr>
          <a:lstStyle/>
          <a:p>
            <a:r>
              <a:rPr lang="en-US" dirty="0"/>
              <a:t>Compile time errors - standards	</a:t>
            </a:r>
          </a:p>
        </p:txBody>
      </p:sp>
      <p:sp>
        <p:nvSpPr>
          <p:cNvPr id="3" name="Content Placeholder 2">
            <a:extLst>
              <a:ext uri="{FF2B5EF4-FFF2-40B4-BE49-F238E27FC236}">
                <a16:creationId xmlns:a16="http://schemas.microsoft.com/office/drawing/2014/main" id="{6D53CCC8-7B17-4BBC-4C0B-D9AFAC35C014}"/>
              </a:ext>
            </a:extLst>
          </p:cNvPr>
          <p:cNvSpPr>
            <a:spLocks noGrp="1"/>
          </p:cNvSpPr>
          <p:nvPr>
            <p:ph idx="1"/>
          </p:nvPr>
        </p:nvSpPr>
        <p:spPr>
          <a:xfrm>
            <a:off x="1141413" y="1143001"/>
            <a:ext cx="9905998" cy="2587688"/>
          </a:xfrm>
          <a:solidFill>
            <a:schemeClr val="bg1"/>
          </a:solidFill>
        </p:spPr>
        <p:txBody>
          <a:bodyPr anchor="t" anchorCtr="0">
            <a:noAutofit/>
          </a:bodyPr>
          <a:lstStyle/>
          <a:p>
            <a:pPr marL="0" indent="0">
              <a:buNone/>
            </a:pPr>
            <a:r>
              <a:rPr lang="en-US" sz="1400" b="0" dirty="0">
                <a:solidFill>
                  <a:srgbClr val="569CD6"/>
                </a:solidFill>
                <a:effectLst/>
                <a:latin typeface="Consolas" panose="020B0609020204030204" pitchFamily="49" charset="0"/>
              </a:rPr>
              <a:t>#include</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&lt;</a:t>
            </a:r>
            <a:r>
              <a:rPr lang="en-US" sz="1400" b="0" dirty="0">
                <a:solidFill>
                  <a:srgbClr val="CE9178"/>
                </a:solidFill>
                <a:effectLst/>
                <a:latin typeface="Consolas" panose="020B0609020204030204" pitchFamily="49" charset="0"/>
              </a:rPr>
              <a:t>iostream</a:t>
            </a:r>
            <a:r>
              <a:rPr lang="en-US" sz="1400" b="0" dirty="0">
                <a:solidFill>
                  <a:srgbClr val="569CD6"/>
                </a:solidFill>
                <a:effectLst/>
                <a:latin typeface="Consolas" panose="020B0609020204030204" pitchFamily="49" charset="0"/>
              </a:rPr>
              <a:t>&gt;</a:t>
            </a:r>
            <a:endParaRPr lang="en-US" sz="1400" b="0" dirty="0">
              <a:solidFill>
                <a:srgbClr val="D4D4D4"/>
              </a:solidFill>
              <a:effectLst/>
              <a:latin typeface="Consolas" panose="020B0609020204030204" pitchFamily="49" charset="0"/>
            </a:endParaRPr>
          </a:p>
          <a:p>
            <a:pPr marL="0" indent="0">
              <a:buNone/>
            </a:pPr>
            <a:r>
              <a:rPr lang="en-US" sz="1400" b="0" dirty="0">
                <a:solidFill>
                  <a:srgbClr val="569CD6"/>
                </a:solidFill>
                <a:effectLst/>
                <a:latin typeface="Consolas" panose="020B0609020204030204" pitchFamily="49" charset="0"/>
              </a:rPr>
              <a:t>#include</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&lt;</a:t>
            </a:r>
            <a:r>
              <a:rPr lang="en-US" sz="1400" b="0" dirty="0">
                <a:solidFill>
                  <a:srgbClr val="CE9178"/>
                </a:solidFill>
                <a:effectLst/>
                <a:latin typeface="Consolas" panose="020B0609020204030204" pitchFamily="49" charset="0"/>
              </a:rPr>
              <a:t>functional</a:t>
            </a:r>
            <a:r>
              <a:rPr lang="en-US" sz="1400" b="0" dirty="0">
                <a:solidFill>
                  <a:srgbClr val="569CD6"/>
                </a:solidFill>
                <a:effectLst/>
                <a:latin typeface="Consolas" panose="020B0609020204030204" pitchFamily="49" charset="0"/>
              </a:rPr>
              <a:t>&gt;</a:t>
            </a:r>
            <a:endParaRPr lang="en-US" sz="1400" b="0" dirty="0">
              <a:solidFill>
                <a:srgbClr val="D4D4D4"/>
              </a:solidFill>
              <a:effectLst/>
              <a:latin typeface="Consolas" panose="020B0609020204030204" pitchFamily="49" charset="0"/>
            </a:endParaRPr>
          </a:p>
          <a:p>
            <a:pPr marL="0" indent="0">
              <a:buNone/>
            </a:pPr>
            <a:br>
              <a:rPr lang="en-US" sz="1400" b="0" dirty="0">
                <a:solidFill>
                  <a:srgbClr val="D4D4D4"/>
                </a:solidFill>
                <a:effectLst/>
                <a:latin typeface="Consolas" panose="020B0609020204030204" pitchFamily="49" charset="0"/>
              </a:rPr>
            </a:br>
            <a:r>
              <a:rPr lang="en-US" sz="1400" b="0" dirty="0">
                <a:solidFill>
                  <a:srgbClr val="569CD6"/>
                </a:solidFill>
                <a:effectLst/>
                <a:latin typeface="Consolas" panose="020B0609020204030204" pitchFamily="49" charset="0"/>
              </a:rPr>
              <a:t>int</a:t>
            </a:r>
            <a:r>
              <a:rPr lang="en-US" sz="1400" b="0" dirty="0">
                <a:solidFill>
                  <a:srgbClr val="D4D4D4"/>
                </a:solidFill>
                <a:effectLst/>
                <a:latin typeface="Consolas" panose="020B0609020204030204" pitchFamily="49" charset="0"/>
              </a:rPr>
              <a:t> main</a:t>
            </a:r>
            <a:r>
              <a:rPr lang="en-US" sz="1400" b="0" dirty="0">
                <a:solidFill>
                  <a:srgbClr val="DCDCDC"/>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a:solidFill>
                  <a:srgbClr val="DCDCDC"/>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pPr marL="0" indent="0">
              <a:buNone/>
            </a:pPr>
            <a:r>
              <a:rPr lang="en-US" sz="1400" b="0" dirty="0">
                <a:solidFill>
                  <a:srgbClr val="DCDCDC"/>
                </a:solidFill>
                <a:effectLst/>
                <a:latin typeface="Consolas" panose="020B0609020204030204" pitchFamily="49" charset="0"/>
              </a:rPr>
              <a:t>[</a:t>
            </a:r>
            <a:r>
              <a:rPr lang="en-US" sz="1400" b="0" dirty="0">
                <a:solidFill>
                  <a:srgbClr val="D4D4D4"/>
                </a:solidFill>
                <a:effectLst/>
                <a:latin typeface="Consolas" panose="020B0609020204030204" pitchFamily="49" charset="0"/>
              </a:rPr>
              <a:t>out </a:t>
            </a:r>
            <a:r>
              <a:rPr lang="en-US" sz="1400" b="0" dirty="0">
                <a:solidFill>
                  <a:srgbClr val="DCDCDC"/>
                </a:solidFill>
                <a:effectLst/>
                <a:latin typeface="Consolas" panose="020B0609020204030204" pitchFamily="49" charset="0"/>
              </a:rPr>
              <a:t>=</a:t>
            </a:r>
            <a:r>
              <a:rPr lang="en-US" sz="1400" b="0" dirty="0">
                <a:solidFill>
                  <a:srgbClr val="D4D4D4"/>
                </a:solidFill>
                <a:effectLst/>
                <a:latin typeface="Consolas" panose="020B0609020204030204" pitchFamily="49" charset="0"/>
              </a:rPr>
              <a:t> std::ref</a:t>
            </a:r>
            <a:r>
              <a:rPr lang="en-US" sz="1400" b="0" dirty="0">
                <a:solidFill>
                  <a:srgbClr val="DCDCDC"/>
                </a:solidFill>
                <a:effectLst/>
                <a:latin typeface="Consolas" panose="020B0609020204030204" pitchFamily="49" charset="0"/>
              </a:rPr>
              <a:t>(</a:t>
            </a:r>
            <a:r>
              <a:rPr lang="en-US" sz="1400" b="0" dirty="0">
                <a:solidFill>
                  <a:srgbClr val="D4D4D4"/>
                </a:solidFill>
                <a:effectLst/>
                <a:latin typeface="Consolas" panose="020B0609020204030204" pitchFamily="49" charset="0"/>
              </a:rPr>
              <a:t>std::cout </a:t>
            </a:r>
            <a:r>
              <a:rPr lang="en-US" sz="1400" b="0" dirty="0">
                <a:solidFill>
                  <a:srgbClr val="DCDCDC"/>
                </a:solidFill>
                <a:effectLst/>
                <a:latin typeface="Consolas" panose="020B0609020204030204" pitchFamily="49" charset="0"/>
              </a:rPr>
              <a:t>&lt;&lt;</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"Welcome to "</a:t>
            </a:r>
            <a:r>
              <a:rPr lang="en-US" sz="1400" b="0" dirty="0">
                <a:solidFill>
                  <a:srgbClr val="DCDCDC"/>
                </a:solidFill>
                <a:effectLst/>
                <a:latin typeface="Consolas" panose="020B0609020204030204" pitchFamily="49" charset="0"/>
              </a:rPr>
              <a:t>)](){</a:t>
            </a:r>
            <a:r>
              <a:rPr lang="en-US" sz="1400" b="0" dirty="0">
                <a:solidFill>
                  <a:srgbClr val="D4D4D4"/>
                </a:solidFill>
                <a:effectLst/>
                <a:latin typeface="Consolas" panose="020B0609020204030204" pitchFamily="49" charset="0"/>
              </a:rPr>
              <a:t> out</a:t>
            </a:r>
            <a:r>
              <a:rPr lang="en-US" sz="1400" b="0" dirty="0">
                <a:solidFill>
                  <a:srgbClr val="DCDCDC"/>
                </a:solidFill>
                <a:effectLst/>
                <a:latin typeface="Consolas" panose="020B0609020204030204" pitchFamily="49" charset="0"/>
              </a:rPr>
              <a:t>.</a:t>
            </a:r>
            <a:r>
              <a:rPr lang="en-US" sz="1400" b="0" dirty="0">
                <a:solidFill>
                  <a:srgbClr val="D4D4D4"/>
                </a:solidFill>
                <a:effectLst/>
                <a:latin typeface="Consolas" panose="020B0609020204030204" pitchFamily="49" charset="0"/>
              </a:rPr>
              <a:t>get</a:t>
            </a:r>
            <a:r>
              <a:rPr lang="en-US" sz="1400" b="0" dirty="0">
                <a:solidFill>
                  <a:srgbClr val="DCDCDC"/>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a:solidFill>
                  <a:srgbClr val="DCDCDC"/>
                </a:solidFill>
                <a:effectLst/>
                <a:latin typeface="Consolas" panose="020B0609020204030204" pitchFamily="49" charset="0"/>
              </a:rPr>
              <a:t>&lt;&lt;</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"Meeting C++ 2023\n"</a:t>
            </a:r>
            <a:r>
              <a:rPr lang="en-US" sz="1400" b="0" dirty="0">
                <a:solidFill>
                  <a:srgbClr val="DCDCDC"/>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a:solidFill>
                  <a:srgbClr val="DCDCDC"/>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p>
          <a:p>
            <a:pPr marL="0" indent="0">
              <a:buNone/>
            </a:pPr>
            <a:r>
              <a:rPr lang="en-US" sz="1400" b="0" dirty="0">
                <a:solidFill>
                  <a:srgbClr val="569CD6"/>
                </a:solidFill>
                <a:effectLst/>
                <a:latin typeface="Consolas" panose="020B0609020204030204" pitchFamily="49" charset="0"/>
              </a:rPr>
              <a:t>return</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0</a:t>
            </a:r>
            <a:r>
              <a:rPr lang="en-US" sz="1400" b="0" dirty="0">
                <a:solidFill>
                  <a:srgbClr val="DCDCDC"/>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pPr marL="0" indent="0">
              <a:buNone/>
            </a:pPr>
            <a:r>
              <a:rPr lang="en-US" sz="1400" b="0" dirty="0">
                <a:solidFill>
                  <a:srgbClr val="DCDCDC"/>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pPr marL="0" indent="0">
              <a:buNone/>
            </a:pPr>
            <a:br>
              <a:rPr lang="en-US" sz="1400" b="0" dirty="0">
                <a:solidFill>
                  <a:srgbClr val="D4D4D4"/>
                </a:solidFill>
                <a:effectLst/>
                <a:latin typeface="Consolas" panose="020B0609020204030204" pitchFamily="49" charset="0"/>
              </a:rPr>
            </a:br>
            <a:endParaRPr lang="en-US" sz="1400" b="0" dirty="0">
              <a:solidFill>
                <a:srgbClr val="D4D4D4"/>
              </a:solidFill>
              <a:effectLst/>
              <a:latin typeface="Consolas" panose="020B0609020204030204" pitchFamily="49" charset="0"/>
            </a:endParaRPr>
          </a:p>
        </p:txBody>
      </p:sp>
      <p:sp>
        <p:nvSpPr>
          <p:cNvPr id="5" name="Content Placeholder 2">
            <a:extLst>
              <a:ext uri="{FF2B5EF4-FFF2-40B4-BE49-F238E27FC236}">
                <a16:creationId xmlns:a16="http://schemas.microsoft.com/office/drawing/2014/main" id="{61C802B5-5D3B-C767-FBC0-0312810369DC}"/>
              </a:ext>
            </a:extLst>
          </p:cNvPr>
          <p:cNvSpPr txBox="1">
            <a:spLocks/>
          </p:cNvSpPr>
          <p:nvPr/>
        </p:nvSpPr>
        <p:spPr>
          <a:xfrm>
            <a:off x="1143001" y="4191000"/>
            <a:ext cx="9905998" cy="2057400"/>
          </a:xfrm>
          <a:prstGeom prst="rect">
            <a:avLst/>
          </a:prstGeom>
          <a:solidFill>
            <a:schemeClr val="bg1"/>
          </a:solidFill>
        </p:spPr>
        <p:txBody>
          <a:bodyPr vert="horz" lIns="91440" tIns="45720" rIns="91440" bIns="45720" rtlCol="0" anchor="t" anchorCtr="0">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1400" dirty="0">
                <a:effectLst/>
                <a:latin typeface="JetBrains Mono" panose="02000009000000000000" pitchFamily="49" charset="0"/>
                <a:ea typeface="JetBrains Mono" panose="02000009000000000000" pitchFamily="49" charset="0"/>
                <a:cs typeface="JetBrains Mono" panose="02000009000000000000" pitchFamily="49" charset="0"/>
              </a:rPr>
              <a:t>&lt;source&gt;:5:2: error: expected expression</a:t>
            </a:r>
          </a:p>
          <a:p>
            <a:pPr marL="0" indent="0">
              <a:buNone/>
            </a:pPr>
            <a:r>
              <a:rPr lang="en-US" sz="1400" dirty="0">
                <a:effectLst/>
                <a:latin typeface="JetBrains Mono" panose="02000009000000000000" pitchFamily="49" charset="0"/>
                <a:ea typeface="JetBrains Mono" panose="02000009000000000000" pitchFamily="49" charset="0"/>
                <a:cs typeface="JetBrains Mono" panose="02000009000000000000" pitchFamily="49" charset="0"/>
              </a:rPr>
              <a:t> [out = std::ref(std::cout &lt;&lt; "Welcome to ")](){ out.get() &lt;&lt; "Meeting C++ 2023\n"; }(); </a:t>
            </a:r>
          </a:p>
          <a:p>
            <a:pPr marL="0" indent="0">
              <a:buNone/>
            </a:pPr>
            <a:r>
              <a:rPr lang="en-US" sz="1400" dirty="0">
                <a:effectLst/>
                <a:latin typeface="JetBrains Mono" panose="02000009000000000000" pitchFamily="49" charset="0"/>
                <a:ea typeface="JetBrains Mono" panose="02000009000000000000" pitchFamily="49" charset="0"/>
                <a:cs typeface="JetBrains Mono" panose="02000009000000000000" pitchFamily="49" charset="0"/>
              </a:rPr>
              <a:t> ^</a:t>
            </a:r>
          </a:p>
          <a:p>
            <a:pPr marL="0" indent="0">
              <a:buNone/>
            </a:pPr>
            <a:r>
              <a:rPr lang="en-US" sz="1400" dirty="0">
                <a:effectLst/>
                <a:latin typeface="JetBrains Mono" panose="02000009000000000000" pitchFamily="49" charset="0"/>
                <a:ea typeface="JetBrains Mono" panose="02000009000000000000" pitchFamily="49" charset="0"/>
                <a:cs typeface="JetBrains Mono" panose="02000009000000000000" pitchFamily="49" charset="0"/>
              </a:rPr>
              <a:t>1 error generated.</a:t>
            </a:r>
          </a:p>
        </p:txBody>
      </p:sp>
      <p:sp>
        <p:nvSpPr>
          <p:cNvPr id="8" name="TextBox 7">
            <a:extLst>
              <a:ext uri="{FF2B5EF4-FFF2-40B4-BE49-F238E27FC236}">
                <a16:creationId xmlns:a16="http://schemas.microsoft.com/office/drawing/2014/main" id="{D6A7B8D9-2022-63ED-2830-6636308CEB39}"/>
              </a:ext>
            </a:extLst>
          </p:cNvPr>
          <p:cNvSpPr txBox="1"/>
          <p:nvPr/>
        </p:nvSpPr>
        <p:spPr>
          <a:xfrm>
            <a:off x="4057649" y="3791342"/>
            <a:ext cx="6989760" cy="369332"/>
          </a:xfrm>
          <a:prstGeom prst="rect">
            <a:avLst/>
          </a:prstGeom>
          <a:solidFill>
            <a:schemeClr val="tx2">
              <a:lumMod val="50000"/>
            </a:schemeClr>
          </a:solidFill>
        </p:spPr>
        <p:txBody>
          <a:bodyPr wrap="square" rtlCol="0">
            <a:spAutoFit/>
          </a:bodyPr>
          <a:lstStyle/>
          <a:p>
            <a:r>
              <a:rPr lang="en-US" dirty="0">
                <a:solidFill>
                  <a:schemeClr val="tx2">
                    <a:lumMod val="75000"/>
                  </a:schemeClr>
                </a:solidFill>
              </a:rPr>
              <a:t>Compiler options…</a:t>
            </a:r>
          </a:p>
        </p:txBody>
      </p:sp>
      <p:pic>
        <p:nvPicPr>
          <p:cNvPr id="4" name="Picture 3">
            <a:hlinkClick r:id="rId3"/>
            <a:extLst>
              <a:ext uri="{FF2B5EF4-FFF2-40B4-BE49-F238E27FC236}">
                <a16:creationId xmlns:a16="http://schemas.microsoft.com/office/drawing/2014/main" id="{AD686B63-1119-EA3C-4179-080380FA1BA8}"/>
              </a:ext>
            </a:extLst>
          </p:cNvPr>
          <p:cNvPicPr>
            <a:picLocks noChangeAspect="1"/>
          </p:cNvPicPr>
          <p:nvPr/>
        </p:nvPicPr>
        <p:blipFill>
          <a:blip r:embed="rId4"/>
          <a:stretch>
            <a:fillRect/>
          </a:stretch>
        </p:blipFill>
        <p:spPr>
          <a:xfrm>
            <a:off x="10617426" y="3761015"/>
            <a:ext cx="429985" cy="429985"/>
          </a:xfrm>
          <a:prstGeom prst="rect">
            <a:avLst/>
          </a:prstGeom>
        </p:spPr>
      </p:pic>
      <p:sp>
        <p:nvSpPr>
          <p:cNvPr id="9" name="TextBox 8">
            <a:extLst>
              <a:ext uri="{FF2B5EF4-FFF2-40B4-BE49-F238E27FC236}">
                <a16:creationId xmlns:a16="http://schemas.microsoft.com/office/drawing/2014/main" id="{A60B6ECE-4371-AC24-8C48-A9995F6C4328}"/>
              </a:ext>
            </a:extLst>
          </p:cNvPr>
          <p:cNvSpPr txBox="1"/>
          <p:nvPr/>
        </p:nvSpPr>
        <p:spPr>
          <a:xfrm>
            <a:off x="1141413" y="3791342"/>
            <a:ext cx="2792412" cy="369332"/>
          </a:xfrm>
          <a:prstGeom prst="rect">
            <a:avLst/>
          </a:prstGeom>
          <a:solidFill>
            <a:schemeClr val="tx2">
              <a:lumMod val="50000"/>
            </a:schemeClr>
          </a:solidFill>
        </p:spPr>
        <p:txBody>
          <a:bodyPr wrap="square" rtlCol="0">
            <a:spAutoFit/>
          </a:bodyPr>
          <a:lstStyle/>
          <a:p>
            <a:r>
              <a:rPr lang="en-US" dirty="0"/>
              <a:t>X86-64 clang 3.7</a:t>
            </a:r>
          </a:p>
        </p:txBody>
      </p:sp>
    </p:spTree>
    <p:extLst>
      <p:ext uri="{BB962C8B-B14F-4D97-AF65-F5344CB8AC3E}">
        <p14:creationId xmlns:p14="http://schemas.microsoft.com/office/powerpoint/2010/main" val="417529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30"/>
                                  </p:iterate>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1081"/>
                            </p:stCondLst>
                            <p:childTnLst>
                              <p:par>
                                <p:cTn id="8" presetID="1" presetClass="entr" presetSubtype="0" fill="hold" nodeType="afterEffect">
                                  <p:stCondLst>
                                    <p:cond delay="0"/>
                                  </p:stCondLst>
                                  <p:iterate type="lt">
                                    <p:tmAbs val="30"/>
                                  </p:iterate>
                                  <p:childTnLst>
                                    <p:set>
                                      <p:cBhvr>
                                        <p:cTn id="9" dur="1" fill="hold">
                                          <p:stCondLst>
                                            <p:cond delay="0"/>
                                          </p:stCondLst>
                                        </p:cTn>
                                        <p:tgtEl>
                                          <p:spTgt spid="5">
                                            <p:txEl>
                                              <p:pRg st="1" end="1"/>
                                            </p:txEl>
                                          </p:spTgt>
                                        </p:tgtEl>
                                        <p:attrNameLst>
                                          <p:attrName>style.visibility</p:attrName>
                                        </p:attrNameLst>
                                      </p:cBhvr>
                                      <p:to>
                                        <p:strVal val="visible"/>
                                      </p:to>
                                    </p:set>
                                  </p:childTnLst>
                                </p:cTn>
                              </p:par>
                            </p:childTnLst>
                          </p:cTn>
                        </p:par>
                        <p:par>
                          <p:cTn id="10" fill="hold">
                            <p:stCondLst>
                              <p:cond delay="3302"/>
                            </p:stCondLst>
                            <p:childTnLst>
                              <p:par>
                                <p:cTn id="11" presetID="1" presetClass="entr" presetSubtype="0" fill="hold" nodeType="afterEffect">
                                  <p:stCondLst>
                                    <p:cond delay="0"/>
                                  </p:stCondLst>
                                  <p:iterate type="lt">
                                    <p:tmAbs val="30"/>
                                  </p:iterate>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par>
                          <p:cTn id="13" fill="hold">
                            <p:stCondLst>
                              <p:cond delay="3302"/>
                            </p:stCondLst>
                            <p:childTnLst>
                              <p:par>
                                <p:cTn id="14" presetID="1" presetClass="entr" presetSubtype="0" fill="hold" nodeType="afterEffect">
                                  <p:stCondLst>
                                    <p:cond delay="0"/>
                                  </p:stCondLst>
                                  <p:iterate type="lt">
                                    <p:tmAbs val="30"/>
                                  </p:iterate>
                                  <p:childTnLst>
                                    <p:set>
                                      <p:cBhvr>
                                        <p:cTn id="15"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26F19-20A1-541A-1E33-FCBDBE5E0909}"/>
              </a:ext>
            </a:extLst>
          </p:cNvPr>
          <p:cNvSpPr>
            <a:spLocks noGrp="1"/>
          </p:cNvSpPr>
          <p:nvPr>
            <p:ph type="title"/>
          </p:nvPr>
        </p:nvSpPr>
        <p:spPr>
          <a:xfrm>
            <a:off x="1141413" y="609600"/>
            <a:ext cx="9905998" cy="533400"/>
          </a:xfrm>
        </p:spPr>
        <p:txBody>
          <a:bodyPr>
            <a:normAutofit fontScale="90000"/>
          </a:bodyPr>
          <a:lstStyle/>
          <a:p>
            <a:r>
              <a:rPr lang="en-US" dirty="0"/>
              <a:t>Compile time errors - standards	</a:t>
            </a:r>
          </a:p>
        </p:txBody>
      </p:sp>
      <p:sp>
        <p:nvSpPr>
          <p:cNvPr id="3" name="Content Placeholder 2">
            <a:extLst>
              <a:ext uri="{FF2B5EF4-FFF2-40B4-BE49-F238E27FC236}">
                <a16:creationId xmlns:a16="http://schemas.microsoft.com/office/drawing/2014/main" id="{6D53CCC8-7B17-4BBC-4C0B-D9AFAC35C014}"/>
              </a:ext>
            </a:extLst>
          </p:cNvPr>
          <p:cNvSpPr>
            <a:spLocks noGrp="1"/>
          </p:cNvSpPr>
          <p:nvPr>
            <p:ph idx="1"/>
          </p:nvPr>
        </p:nvSpPr>
        <p:spPr>
          <a:xfrm>
            <a:off x="1141413" y="1143001"/>
            <a:ext cx="9905998" cy="2587688"/>
          </a:xfrm>
          <a:solidFill>
            <a:schemeClr val="bg1"/>
          </a:solidFill>
        </p:spPr>
        <p:txBody>
          <a:bodyPr anchor="t" anchorCtr="0">
            <a:noAutofit/>
          </a:bodyPr>
          <a:lstStyle/>
          <a:p>
            <a:pPr marL="0" indent="0">
              <a:buNone/>
            </a:pPr>
            <a:r>
              <a:rPr lang="en-US" sz="1400" b="0" dirty="0">
                <a:solidFill>
                  <a:srgbClr val="569CD6"/>
                </a:solidFill>
                <a:effectLst/>
                <a:latin typeface="Consolas" panose="020B0609020204030204" pitchFamily="49" charset="0"/>
              </a:rPr>
              <a:t>#include</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&lt;</a:t>
            </a:r>
            <a:r>
              <a:rPr lang="en-US" sz="1400" b="0" dirty="0">
                <a:solidFill>
                  <a:srgbClr val="CE9178"/>
                </a:solidFill>
                <a:effectLst/>
                <a:latin typeface="Consolas" panose="020B0609020204030204" pitchFamily="49" charset="0"/>
              </a:rPr>
              <a:t>iostream</a:t>
            </a:r>
            <a:r>
              <a:rPr lang="en-US" sz="1400" b="0" dirty="0">
                <a:solidFill>
                  <a:srgbClr val="569CD6"/>
                </a:solidFill>
                <a:effectLst/>
                <a:latin typeface="Consolas" panose="020B0609020204030204" pitchFamily="49" charset="0"/>
              </a:rPr>
              <a:t>&gt;</a:t>
            </a:r>
            <a:endParaRPr lang="en-US" sz="1400" b="0" dirty="0">
              <a:solidFill>
                <a:srgbClr val="D4D4D4"/>
              </a:solidFill>
              <a:effectLst/>
              <a:latin typeface="Consolas" panose="020B0609020204030204" pitchFamily="49" charset="0"/>
            </a:endParaRPr>
          </a:p>
          <a:p>
            <a:pPr marL="0" indent="0">
              <a:buNone/>
            </a:pPr>
            <a:r>
              <a:rPr lang="en-US" sz="1400" b="0" dirty="0">
                <a:solidFill>
                  <a:srgbClr val="569CD6"/>
                </a:solidFill>
                <a:effectLst/>
                <a:latin typeface="Consolas" panose="020B0609020204030204" pitchFamily="49" charset="0"/>
              </a:rPr>
              <a:t>#include</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&lt;</a:t>
            </a:r>
            <a:r>
              <a:rPr lang="en-US" sz="1400" b="0" dirty="0">
                <a:solidFill>
                  <a:srgbClr val="CE9178"/>
                </a:solidFill>
                <a:effectLst/>
                <a:latin typeface="Consolas" panose="020B0609020204030204" pitchFamily="49" charset="0"/>
              </a:rPr>
              <a:t>functional</a:t>
            </a:r>
            <a:r>
              <a:rPr lang="en-US" sz="1400" b="0" dirty="0">
                <a:solidFill>
                  <a:srgbClr val="569CD6"/>
                </a:solidFill>
                <a:effectLst/>
                <a:latin typeface="Consolas" panose="020B0609020204030204" pitchFamily="49" charset="0"/>
              </a:rPr>
              <a:t>&gt;</a:t>
            </a:r>
            <a:endParaRPr lang="en-US" sz="1400" b="0" dirty="0">
              <a:solidFill>
                <a:srgbClr val="D4D4D4"/>
              </a:solidFill>
              <a:effectLst/>
              <a:latin typeface="Consolas" panose="020B0609020204030204" pitchFamily="49" charset="0"/>
            </a:endParaRPr>
          </a:p>
          <a:p>
            <a:pPr marL="0" indent="0">
              <a:buNone/>
            </a:pPr>
            <a:br>
              <a:rPr lang="en-US" sz="1400" b="0" dirty="0">
                <a:solidFill>
                  <a:srgbClr val="D4D4D4"/>
                </a:solidFill>
                <a:effectLst/>
                <a:latin typeface="Consolas" panose="020B0609020204030204" pitchFamily="49" charset="0"/>
              </a:rPr>
            </a:br>
            <a:r>
              <a:rPr lang="en-US" sz="1400" b="0" dirty="0">
                <a:solidFill>
                  <a:srgbClr val="569CD6"/>
                </a:solidFill>
                <a:effectLst/>
                <a:latin typeface="Consolas" panose="020B0609020204030204" pitchFamily="49" charset="0"/>
              </a:rPr>
              <a:t>int</a:t>
            </a:r>
            <a:r>
              <a:rPr lang="en-US" sz="1400" b="0" dirty="0">
                <a:solidFill>
                  <a:srgbClr val="D4D4D4"/>
                </a:solidFill>
                <a:effectLst/>
                <a:latin typeface="Consolas" panose="020B0609020204030204" pitchFamily="49" charset="0"/>
              </a:rPr>
              <a:t> main</a:t>
            </a:r>
            <a:r>
              <a:rPr lang="en-US" sz="1400" b="0" dirty="0">
                <a:solidFill>
                  <a:srgbClr val="DCDCDC"/>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a:solidFill>
                  <a:srgbClr val="DCDCDC"/>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pPr marL="0" indent="0">
              <a:buNone/>
            </a:pPr>
            <a:r>
              <a:rPr lang="en-US" sz="1400" b="0" dirty="0">
                <a:solidFill>
                  <a:srgbClr val="DCDCDC"/>
                </a:solidFill>
                <a:effectLst/>
                <a:latin typeface="Consolas" panose="020B0609020204030204" pitchFamily="49" charset="0"/>
              </a:rPr>
              <a:t>[</a:t>
            </a:r>
            <a:r>
              <a:rPr lang="en-US" sz="1400" b="0" dirty="0">
                <a:solidFill>
                  <a:srgbClr val="D4D4D4"/>
                </a:solidFill>
                <a:effectLst/>
                <a:latin typeface="Consolas" panose="020B0609020204030204" pitchFamily="49" charset="0"/>
              </a:rPr>
              <a:t>out </a:t>
            </a:r>
            <a:r>
              <a:rPr lang="en-US" sz="1400" b="0" dirty="0">
                <a:solidFill>
                  <a:srgbClr val="DCDCDC"/>
                </a:solidFill>
                <a:effectLst/>
                <a:latin typeface="Consolas" panose="020B0609020204030204" pitchFamily="49" charset="0"/>
              </a:rPr>
              <a:t>=</a:t>
            </a:r>
            <a:r>
              <a:rPr lang="en-US" sz="1400" b="0" dirty="0">
                <a:solidFill>
                  <a:srgbClr val="D4D4D4"/>
                </a:solidFill>
                <a:effectLst/>
                <a:latin typeface="Consolas" panose="020B0609020204030204" pitchFamily="49" charset="0"/>
              </a:rPr>
              <a:t> std::ref</a:t>
            </a:r>
            <a:r>
              <a:rPr lang="en-US" sz="1400" b="0" dirty="0">
                <a:solidFill>
                  <a:srgbClr val="DCDCDC"/>
                </a:solidFill>
                <a:effectLst/>
                <a:latin typeface="Consolas" panose="020B0609020204030204" pitchFamily="49" charset="0"/>
              </a:rPr>
              <a:t>(</a:t>
            </a:r>
            <a:r>
              <a:rPr lang="en-US" sz="1400" b="0" dirty="0">
                <a:solidFill>
                  <a:srgbClr val="D4D4D4"/>
                </a:solidFill>
                <a:effectLst/>
                <a:latin typeface="Consolas" panose="020B0609020204030204" pitchFamily="49" charset="0"/>
              </a:rPr>
              <a:t>std::cout </a:t>
            </a:r>
            <a:r>
              <a:rPr lang="en-US" sz="1400" b="0" dirty="0">
                <a:solidFill>
                  <a:srgbClr val="DCDCDC"/>
                </a:solidFill>
                <a:effectLst/>
                <a:latin typeface="Consolas" panose="020B0609020204030204" pitchFamily="49" charset="0"/>
              </a:rPr>
              <a:t>&lt;&lt;</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"Welcome to "</a:t>
            </a:r>
            <a:r>
              <a:rPr lang="en-US" sz="1400" b="0" dirty="0">
                <a:solidFill>
                  <a:srgbClr val="DCDCDC"/>
                </a:solidFill>
                <a:effectLst/>
                <a:latin typeface="Consolas" panose="020B0609020204030204" pitchFamily="49" charset="0"/>
              </a:rPr>
              <a:t>)](){</a:t>
            </a:r>
            <a:r>
              <a:rPr lang="en-US" sz="1400" b="0" dirty="0">
                <a:solidFill>
                  <a:srgbClr val="D4D4D4"/>
                </a:solidFill>
                <a:effectLst/>
                <a:latin typeface="Consolas" panose="020B0609020204030204" pitchFamily="49" charset="0"/>
              </a:rPr>
              <a:t> out</a:t>
            </a:r>
            <a:r>
              <a:rPr lang="en-US" sz="1400" b="0" dirty="0">
                <a:solidFill>
                  <a:srgbClr val="DCDCDC"/>
                </a:solidFill>
                <a:effectLst/>
                <a:latin typeface="Consolas" panose="020B0609020204030204" pitchFamily="49" charset="0"/>
              </a:rPr>
              <a:t>.</a:t>
            </a:r>
            <a:r>
              <a:rPr lang="en-US" sz="1400" b="0" dirty="0">
                <a:solidFill>
                  <a:srgbClr val="D4D4D4"/>
                </a:solidFill>
                <a:effectLst/>
                <a:latin typeface="Consolas" panose="020B0609020204030204" pitchFamily="49" charset="0"/>
              </a:rPr>
              <a:t>get</a:t>
            </a:r>
            <a:r>
              <a:rPr lang="en-US" sz="1400" b="0" dirty="0">
                <a:solidFill>
                  <a:srgbClr val="DCDCDC"/>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a:solidFill>
                  <a:srgbClr val="DCDCDC"/>
                </a:solidFill>
                <a:effectLst/>
                <a:latin typeface="Consolas" panose="020B0609020204030204" pitchFamily="49" charset="0"/>
              </a:rPr>
              <a:t>&lt;&lt;</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"Meeting C++ 2023\n"</a:t>
            </a:r>
            <a:r>
              <a:rPr lang="en-US" sz="1400" b="0" dirty="0">
                <a:solidFill>
                  <a:srgbClr val="DCDCDC"/>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a:solidFill>
                  <a:srgbClr val="DCDCDC"/>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p>
          <a:p>
            <a:pPr marL="0" indent="0">
              <a:buNone/>
            </a:pPr>
            <a:r>
              <a:rPr lang="en-US" sz="1400" b="0" dirty="0">
                <a:solidFill>
                  <a:srgbClr val="569CD6"/>
                </a:solidFill>
                <a:effectLst/>
                <a:latin typeface="Consolas" panose="020B0609020204030204" pitchFamily="49" charset="0"/>
              </a:rPr>
              <a:t>return</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0</a:t>
            </a:r>
            <a:r>
              <a:rPr lang="en-US" sz="1400" b="0" dirty="0">
                <a:solidFill>
                  <a:srgbClr val="DCDCDC"/>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pPr marL="0" indent="0">
              <a:buNone/>
            </a:pPr>
            <a:r>
              <a:rPr lang="en-US" sz="1400" b="0" dirty="0">
                <a:solidFill>
                  <a:srgbClr val="DCDCDC"/>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pPr marL="0" indent="0">
              <a:buNone/>
            </a:pPr>
            <a:br>
              <a:rPr lang="en-US" sz="1400" b="0" dirty="0">
                <a:solidFill>
                  <a:srgbClr val="D4D4D4"/>
                </a:solidFill>
                <a:effectLst/>
                <a:latin typeface="Consolas" panose="020B0609020204030204" pitchFamily="49" charset="0"/>
              </a:rPr>
            </a:br>
            <a:endParaRPr lang="en-US" sz="1400" b="0" dirty="0">
              <a:solidFill>
                <a:srgbClr val="D4D4D4"/>
              </a:solidFill>
              <a:effectLst/>
              <a:latin typeface="Consolas" panose="020B0609020204030204" pitchFamily="49" charset="0"/>
            </a:endParaRPr>
          </a:p>
        </p:txBody>
      </p:sp>
      <p:sp>
        <p:nvSpPr>
          <p:cNvPr id="5" name="Content Placeholder 2">
            <a:extLst>
              <a:ext uri="{FF2B5EF4-FFF2-40B4-BE49-F238E27FC236}">
                <a16:creationId xmlns:a16="http://schemas.microsoft.com/office/drawing/2014/main" id="{61C802B5-5D3B-C767-FBC0-0312810369DC}"/>
              </a:ext>
            </a:extLst>
          </p:cNvPr>
          <p:cNvSpPr txBox="1">
            <a:spLocks/>
          </p:cNvSpPr>
          <p:nvPr/>
        </p:nvSpPr>
        <p:spPr>
          <a:xfrm>
            <a:off x="1143001" y="4191000"/>
            <a:ext cx="9905998" cy="2057400"/>
          </a:xfrm>
          <a:prstGeom prst="rect">
            <a:avLst/>
          </a:prstGeom>
          <a:solidFill>
            <a:schemeClr val="bg1"/>
          </a:solidFill>
        </p:spPr>
        <p:txBody>
          <a:bodyPr vert="horz" lIns="91440" tIns="45720" rIns="91440" bIns="45720" rtlCol="0" anchor="t" anchorCtr="0">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br>
              <a:rPr lang="en-US" sz="1400" dirty="0"/>
            </a:br>
            <a:r>
              <a:rPr lang="en-US" dirty="0">
                <a:effectLst/>
                <a:latin typeface="JetBrains Mono" panose="02000009000000000000" pitchFamily="49" charset="0"/>
                <a:ea typeface="JetBrains Mono" panose="02000009000000000000" pitchFamily="49" charset="0"/>
                <a:cs typeface="JetBrains Mono" panose="02000009000000000000" pitchFamily="49" charset="0"/>
              </a:rPr>
              <a:t>Welcome to Meeting C++ 2023</a:t>
            </a:r>
            <a:endParaRPr lang="en-US" sz="1400" dirty="0">
              <a:effectLst/>
              <a:latin typeface="JetBrains Mono" panose="02000009000000000000" pitchFamily="49" charset="0"/>
              <a:ea typeface="JetBrains Mono" panose="02000009000000000000" pitchFamily="49" charset="0"/>
              <a:cs typeface="JetBrains Mono" panose="02000009000000000000" pitchFamily="49" charset="0"/>
            </a:endParaRPr>
          </a:p>
        </p:txBody>
      </p:sp>
      <p:sp>
        <p:nvSpPr>
          <p:cNvPr id="8" name="TextBox 7">
            <a:extLst>
              <a:ext uri="{FF2B5EF4-FFF2-40B4-BE49-F238E27FC236}">
                <a16:creationId xmlns:a16="http://schemas.microsoft.com/office/drawing/2014/main" id="{D6A7B8D9-2022-63ED-2830-6636308CEB39}"/>
              </a:ext>
            </a:extLst>
          </p:cNvPr>
          <p:cNvSpPr txBox="1"/>
          <p:nvPr/>
        </p:nvSpPr>
        <p:spPr>
          <a:xfrm>
            <a:off x="4057649" y="3791342"/>
            <a:ext cx="6989760" cy="369332"/>
          </a:xfrm>
          <a:prstGeom prst="rect">
            <a:avLst/>
          </a:prstGeom>
          <a:solidFill>
            <a:schemeClr val="tx2">
              <a:lumMod val="50000"/>
            </a:schemeClr>
          </a:solidFill>
        </p:spPr>
        <p:txBody>
          <a:bodyPr wrap="square" rtlCol="0">
            <a:spAutoFit/>
          </a:bodyPr>
          <a:lstStyle/>
          <a:p>
            <a:r>
              <a:rPr lang="en-US" dirty="0"/>
              <a:t>-std=c++14</a:t>
            </a:r>
          </a:p>
        </p:txBody>
      </p:sp>
      <p:pic>
        <p:nvPicPr>
          <p:cNvPr id="4" name="Picture 3">
            <a:hlinkClick r:id="rId3"/>
            <a:extLst>
              <a:ext uri="{FF2B5EF4-FFF2-40B4-BE49-F238E27FC236}">
                <a16:creationId xmlns:a16="http://schemas.microsoft.com/office/drawing/2014/main" id="{AD686B63-1119-EA3C-4179-080380FA1BA8}"/>
              </a:ext>
            </a:extLst>
          </p:cNvPr>
          <p:cNvPicPr>
            <a:picLocks noChangeAspect="1"/>
          </p:cNvPicPr>
          <p:nvPr/>
        </p:nvPicPr>
        <p:blipFill>
          <a:blip r:embed="rId4"/>
          <a:stretch>
            <a:fillRect/>
          </a:stretch>
        </p:blipFill>
        <p:spPr>
          <a:xfrm>
            <a:off x="10617426" y="3761015"/>
            <a:ext cx="429985" cy="429985"/>
          </a:xfrm>
          <a:prstGeom prst="rect">
            <a:avLst/>
          </a:prstGeom>
        </p:spPr>
      </p:pic>
      <p:sp>
        <p:nvSpPr>
          <p:cNvPr id="9" name="TextBox 8">
            <a:extLst>
              <a:ext uri="{FF2B5EF4-FFF2-40B4-BE49-F238E27FC236}">
                <a16:creationId xmlns:a16="http://schemas.microsoft.com/office/drawing/2014/main" id="{A60B6ECE-4371-AC24-8C48-A9995F6C4328}"/>
              </a:ext>
            </a:extLst>
          </p:cNvPr>
          <p:cNvSpPr txBox="1"/>
          <p:nvPr/>
        </p:nvSpPr>
        <p:spPr>
          <a:xfrm>
            <a:off x="1141413" y="3791342"/>
            <a:ext cx="2792412" cy="369332"/>
          </a:xfrm>
          <a:prstGeom prst="rect">
            <a:avLst/>
          </a:prstGeom>
          <a:solidFill>
            <a:schemeClr val="tx2">
              <a:lumMod val="50000"/>
            </a:schemeClr>
          </a:solidFill>
        </p:spPr>
        <p:txBody>
          <a:bodyPr wrap="square" rtlCol="0">
            <a:spAutoFit/>
          </a:bodyPr>
          <a:lstStyle/>
          <a:p>
            <a:r>
              <a:rPr lang="en-US" dirty="0"/>
              <a:t>X86-64 clang 3.7</a:t>
            </a:r>
          </a:p>
        </p:txBody>
      </p:sp>
    </p:spTree>
    <p:extLst>
      <p:ext uri="{BB962C8B-B14F-4D97-AF65-F5344CB8AC3E}">
        <p14:creationId xmlns:p14="http://schemas.microsoft.com/office/powerpoint/2010/main" val="395964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30"/>
                                  </p:iterate>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DA89B-66DA-DB6A-FA85-9612440B41D4}"/>
              </a:ext>
            </a:extLst>
          </p:cNvPr>
          <p:cNvSpPr>
            <a:spLocks noGrp="1"/>
          </p:cNvSpPr>
          <p:nvPr>
            <p:ph type="title"/>
          </p:nvPr>
        </p:nvSpPr>
        <p:spPr/>
        <p:txBody>
          <a:bodyPr/>
          <a:lstStyle/>
          <a:p>
            <a:r>
              <a:rPr lang="en-US" dirty="0"/>
              <a:t>3 types of problems (at least…)</a:t>
            </a:r>
          </a:p>
        </p:txBody>
      </p:sp>
      <p:sp>
        <p:nvSpPr>
          <p:cNvPr id="3" name="Content Placeholder 2">
            <a:extLst>
              <a:ext uri="{FF2B5EF4-FFF2-40B4-BE49-F238E27FC236}">
                <a16:creationId xmlns:a16="http://schemas.microsoft.com/office/drawing/2014/main" id="{77513199-C302-A4E9-6030-0522C28E5FA6}"/>
              </a:ext>
            </a:extLst>
          </p:cNvPr>
          <p:cNvSpPr>
            <a:spLocks noGrp="1"/>
          </p:cNvSpPr>
          <p:nvPr>
            <p:ph idx="1"/>
          </p:nvPr>
        </p:nvSpPr>
        <p:spPr/>
        <p:txBody>
          <a:bodyPr>
            <a:normAutofit fontScale="92500" lnSpcReduction="20000"/>
          </a:bodyPr>
          <a:lstStyle/>
          <a:p>
            <a:r>
              <a:rPr lang="en-US" dirty="0"/>
              <a:t>Compile time</a:t>
            </a:r>
          </a:p>
          <a:p>
            <a:pPr lvl="1"/>
            <a:r>
              <a:rPr lang="en-US" strike="sngStrike" dirty="0"/>
              <a:t>Syntax errors (violate standard, or that which is implemented in the compiler)</a:t>
            </a:r>
          </a:p>
          <a:p>
            <a:pPr lvl="1"/>
            <a:r>
              <a:rPr lang="en-US" dirty="0"/>
              <a:t>Templates</a:t>
            </a:r>
          </a:p>
          <a:p>
            <a:r>
              <a:rPr lang="en-US" dirty="0"/>
              <a:t>Link time</a:t>
            </a:r>
          </a:p>
          <a:p>
            <a:pPr lvl="1"/>
            <a:r>
              <a:rPr lang="en-US" dirty="0"/>
              <a:t>Missing libraries</a:t>
            </a:r>
          </a:p>
          <a:p>
            <a:pPr lvl="1"/>
            <a:r>
              <a:rPr lang="en-US" dirty="0"/>
              <a:t>Versioning issues</a:t>
            </a:r>
          </a:p>
          <a:p>
            <a:r>
              <a:rPr lang="en-US" dirty="0"/>
              <a:t>Run time</a:t>
            </a:r>
          </a:p>
          <a:p>
            <a:pPr lvl="1"/>
            <a:r>
              <a:rPr lang="en-US" dirty="0"/>
              <a:t>Logical errors</a:t>
            </a:r>
          </a:p>
          <a:p>
            <a:pPr lvl="1"/>
            <a:r>
              <a:rPr lang="en-US" dirty="0"/>
              <a:t>Semantic errors (uninitialized values – correct statements that don’t make sense)</a:t>
            </a:r>
          </a:p>
        </p:txBody>
      </p:sp>
    </p:spTree>
    <p:extLst>
      <p:ext uri="{BB962C8B-B14F-4D97-AF65-F5344CB8AC3E}">
        <p14:creationId xmlns:p14="http://schemas.microsoft.com/office/powerpoint/2010/main" val="4196254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0FF71-1F33-7B26-87BA-DFCA178AC34B}"/>
              </a:ext>
            </a:extLst>
          </p:cNvPr>
          <p:cNvSpPr>
            <a:spLocks noGrp="1"/>
          </p:cNvSpPr>
          <p:nvPr>
            <p:ph type="title"/>
          </p:nvPr>
        </p:nvSpPr>
        <p:spPr/>
        <p:txBody>
          <a:bodyPr/>
          <a:lstStyle/>
          <a:p>
            <a:r>
              <a:rPr lang="en-US" dirty="0"/>
              <a:t>template errors</a:t>
            </a:r>
          </a:p>
        </p:txBody>
      </p:sp>
      <p:sp>
        <p:nvSpPr>
          <p:cNvPr id="3" name="Content Placeholder 2">
            <a:extLst>
              <a:ext uri="{FF2B5EF4-FFF2-40B4-BE49-F238E27FC236}">
                <a16:creationId xmlns:a16="http://schemas.microsoft.com/office/drawing/2014/main" id="{EB6B6F9D-B13C-1961-CD46-3F30F9B2333B}"/>
              </a:ext>
            </a:extLst>
          </p:cNvPr>
          <p:cNvSpPr>
            <a:spLocks noGrp="1"/>
          </p:cNvSpPr>
          <p:nvPr>
            <p:ph idx="1"/>
          </p:nvPr>
        </p:nvSpPr>
        <p:spPr>
          <a:xfrm>
            <a:off x="1141413" y="2695576"/>
            <a:ext cx="9905998" cy="1752600"/>
          </a:xfrm>
        </p:spPr>
        <p:txBody>
          <a:bodyPr>
            <a:normAutofit/>
          </a:bodyPr>
          <a:lstStyle/>
          <a:p>
            <a:pPr marL="0" indent="0" algn="ctr">
              <a:buNone/>
            </a:pPr>
            <a:r>
              <a:rPr lang="en-US" sz="6000" dirty="0"/>
              <a:t>Do you love templates?</a:t>
            </a:r>
          </a:p>
        </p:txBody>
      </p:sp>
    </p:spTree>
    <p:extLst>
      <p:ext uri="{BB962C8B-B14F-4D97-AF65-F5344CB8AC3E}">
        <p14:creationId xmlns:p14="http://schemas.microsoft.com/office/powerpoint/2010/main" val="83485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26F19-20A1-541A-1E33-FCBDBE5E0909}"/>
              </a:ext>
            </a:extLst>
          </p:cNvPr>
          <p:cNvSpPr>
            <a:spLocks noGrp="1"/>
          </p:cNvSpPr>
          <p:nvPr>
            <p:ph type="title"/>
          </p:nvPr>
        </p:nvSpPr>
        <p:spPr>
          <a:xfrm>
            <a:off x="1141413" y="609600"/>
            <a:ext cx="9905998" cy="533400"/>
          </a:xfrm>
        </p:spPr>
        <p:txBody>
          <a:bodyPr>
            <a:normAutofit fontScale="90000"/>
          </a:bodyPr>
          <a:lstStyle/>
          <a:p>
            <a:r>
              <a:rPr lang="en-US" dirty="0"/>
              <a:t>Template errors 	</a:t>
            </a:r>
          </a:p>
        </p:txBody>
      </p:sp>
      <p:sp>
        <p:nvSpPr>
          <p:cNvPr id="3" name="Content Placeholder 2">
            <a:extLst>
              <a:ext uri="{FF2B5EF4-FFF2-40B4-BE49-F238E27FC236}">
                <a16:creationId xmlns:a16="http://schemas.microsoft.com/office/drawing/2014/main" id="{6D53CCC8-7B17-4BBC-4C0B-D9AFAC35C014}"/>
              </a:ext>
            </a:extLst>
          </p:cNvPr>
          <p:cNvSpPr>
            <a:spLocks noGrp="1"/>
          </p:cNvSpPr>
          <p:nvPr>
            <p:ph idx="1"/>
          </p:nvPr>
        </p:nvSpPr>
        <p:spPr>
          <a:xfrm>
            <a:off x="1141413" y="1143001"/>
            <a:ext cx="9905998" cy="1762124"/>
          </a:xfrm>
          <a:solidFill>
            <a:schemeClr val="bg1"/>
          </a:solidFill>
        </p:spPr>
        <p:txBody>
          <a:bodyPr anchor="t" anchorCtr="0">
            <a:noAutofit/>
          </a:bodyPr>
          <a:lstStyle/>
          <a:p>
            <a:pPr marL="0" indent="0" algn="l">
              <a:buNone/>
            </a:pPr>
            <a:r>
              <a:rPr lang="en-US" sz="1200" b="0" i="0" u="none" strike="noStrike" dirty="0">
                <a:solidFill>
                  <a:srgbClr val="569CD6"/>
                </a:solidFill>
                <a:effectLst/>
                <a:latin typeface="Consolas" panose="020B0609020204030204" pitchFamily="49" charset="0"/>
              </a:rPr>
              <a:t>#include</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569CD6"/>
                </a:solidFill>
                <a:effectLst/>
                <a:latin typeface="Consolas" panose="020B0609020204030204" pitchFamily="49" charset="0"/>
              </a:rPr>
              <a:t>&lt;</a:t>
            </a:r>
            <a:r>
              <a:rPr lang="en-US" sz="1200" b="0" i="0" u="none" strike="noStrike" dirty="0">
                <a:solidFill>
                  <a:srgbClr val="CE9178"/>
                </a:solidFill>
                <a:effectLst/>
                <a:latin typeface="Consolas" panose="020B0609020204030204" pitchFamily="49" charset="0"/>
              </a:rPr>
              <a:t>vector</a:t>
            </a:r>
            <a:r>
              <a:rPr lang="en-US" sz="1200" b="0" i="0" u="none" strike="noStrike" dirty="0">
                <a:solidFill>
                  <a:srgbClr val="569CD6"/>
                </a:solidFill>
                <a:effectLst/>
                <a:latin typeface="Consolas" panose="020B0609020204030204" pitchFamily="49" charset="0"/>
              </a:rPr>
              <a:t>&gt;</a:t>
            </a:r>
            <a:br>
              <a:rPr lang="en-US" sz="1200" dirty="0">
                <a:solidFill>
                  <a:srgbClr val="D4D4D4"/>
                </a:solidFill>
                <a:effectLst/>
                <a:latin typeface="Consolas" panose="020B0609020204030204" pitchFamily="49" charset="0"/>
              </a:rPr>
            </a:br>
            <a:r>
              <a:rPr lang="en-US" sz="1200" b="0" i="0" u="none" strike="noStrike" dirty="0">
                <a:solidFill>
                  <a:srgbClr val="569CD6"/>
                </a:solidFill>
                <a:effectLst/>
                <a:latin typeface="Consolas" panose="020B0609020204030204" pitchFamily="49" charset="0"/>
              </a:rPr>
              <a:t>#include</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569CD6"/>
                </a:solidFill>
                <a:effectLst/>
                <a:latin typeface="Consolas" panose="020B0609020204030204" pitchFamily="49" charset="0"/>
              </a:rPr>
              <a:t>&lt;</a:t>
            </a:r>
            <a:r>
              <a:rPr lang="en-US" sz="1200" b="0" i="0" u="none" strike="noStrike" dirty="0">
                <a:solidFill>
                  <a:srgbClr val="CE9178"/>
                </a:solidFill>
                <a:effectLst/>
                <a:latin typeface="Consolas" panose="020B0609020204030204" pitchFamily="49" charset="0"/>
              </a:rPr>
              <a:t>algorithm</a:t>
            </a:r>
            <a:r>
              <a:rPr lang="en-US" sz="1200" b="0" i="0" u="none" strike="noStrike" dirty="0">
                <a:solidFill>
                  <a:srgbClr val="569CD6"/>
                </a:solidFill>
                <a:effectLst/>
                <a:latin typeface="Consolas" panose="020B0609020204030204" pitchFamily="49" charset="0"/>
              </a:rPr>
              <a:t>&gt;</a:t>
            </a:r>
            <a:endParaRPr lang="en-US" sz="1200" b="0" i="0" u="none" strike="noStrike" dirty="0">
              <a:solidFill>
                <a:srgbClr val="D4D4D4"/>
              </a:solidFill>
              <a:effectLst/>
              <a:latin typeface="Consolas" panose="020B0609020204030204" pitchFamily="49" charset="0"/>
            </a:endParaRPr>
          </a:p>
          <a:p>
            <a:pPr marL="0" indent="0" algn="l">
              <a:buNone/>
            </a:pPr>
            <a:r>
              <a:rPr lang="en-US" sz="1200" b="0" i="0" u="none" strike="noStrike" dirty="0">
                <a:solidFill>
                  <a:srgbClr val="569CD6"/>
                </a:solidFill>
                <a:effectLst/>
                <a:latin typeface="Consolas" panose="020B0609020204030204" pitchFamily="49" charset="0"/>
              </a:rPr>
              <a:t>int</a:t>
            </a:r>
            <a:r>
              <a:rPr lang="en-US" sz="1200" b="0" i="0" u="none" strike="noStrike" dirty="0">
                <a:solidFill>
                  <a:srgbClr val="D4D4D4"/>
                </a:solidFill>
                <a:effectLst/>
                <a:latin typeface="Consolas" panose="020B0609020204030204" pitchFamily="49" charset="0"/>
              </a:rPr>
              <a:t> main</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dirty="0">
                <a:solidFill>
                  <a:srgbClr val="D4D4D4"/>
                </a:solidFill>
                <a:effectLst/>
                <a:latin typeface="Consolas" panose="020B0609020204030204" pitchFamily="49" charset="0"/>
              </a:rPr>
              <a:t>  </a:t>
            </a:r>
            <a:r>
              <a:rPr lang="en-US" sz="1200" b="0" i="0" u="none" strike="noStrike" dirty="0">
                <a:solidFill>
                  <a:srgbClr val="569CD6"/>
                </a:solidFill>
                <a:effectLst/>
                <a:latin typeface="Consolas" panose="020B0609020204030204" pitchFamily="49" charset="0"/>
              </a:rPr>
              <a:t>int</a:t>
            </a:r>
            <a:r>
              <a:rPr lang="en-US" sz="1200" b="0" i="0" u="none" strike="noStrike" dirty="0">
                <a:solidFill>
                  <a:srgbClr val="D4D4D4"/>
                </a:solidFill>
                <a:effectLst/>
                <a:latin typeface="Consolas" panose="020B0609020204030204" pitchFamily="49" charset="0"/>
              </a:rPr>
              <a:t> a</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dirty="0">
                <a:solidFill>
                  <a:srgbClr val="D4D4D4"/>
                </a:solidFill>
                <a:effectLst/>
                <a:latin typeface="Consolas" panose="020B0609020204030204" pitchFamily="49" charset="0"/>
              </a:rPr>
              <a:t>  </a:t>
            </a:r>
            <a:r>
              <a:rPr lang="en-US" sz="1200" b="0" i="0" u="none" strike="noStrike" dirty="0">
                <a:solidFill>
                  <a:srgbClr val="D4D4D4"/>
                </a:solidFill>
                <a:effectLst/>
                <a:latin typeface="Consolas" panose="020B0609020204030204" pitchFamily="49" charset="0"/>
              </a:rPr>
              <a:t>std::vector</a:t>
            </a:r>
            <a:r>
              <a:rPr lang="en-US" sz="1200" b="0" i="0" u="none" strike="noStrike" dirty="0">
                <a:solidFill>
                  <a:srgbClr val="DCDCDC"/>
                </a:solidFill>
                <a:effectLst/>
                <a:latin typeface="Consolas" panose="020B0609020204030204" pitchFamily="49" charset="0"/>
              </a:rPr>
              <a:t>&lt;</a:t>
            </a:r>
            <a:r>
              <a:rPr lang="en-US" sz="1200" b="0" i="0" u="none" strike="noStrike" dirty="0">
                <a:solidFill>
                  <a:srgbClr val="D4D4D4"/>
                </a:solidFill>
                <a:effectLst/>
                <a:latin typeface="Consolas" panose="020B0609020204030204" pitchFamily="49" charset="0"/>
              </a:rPr>
              <a:t> std::vector </a:t>
            </a:r>
            <a:r>
              <a:rPr lang="en-US" sz="1200" b="0" i="0" u="none" strike="noStrike" dirty="0">
                <a:solidFill>
                  <a:srgbClr val="DCDCDC"/>
                </a:solidFill>
                <a:effectLst/>
                <a:latin typeface="Consolas" panose="020B0609020204030204" pitchFamily="49" charset="0"/>
              </a:rPr>
              <a:t>&lt;</a:t>
            </a:r>
            <a:r>
              <a:rPr lang="en-US" sz="1200" b="0" i="0" u="none" strike="noStrike" dirty="0">
                <a:solidFill>
                  <a:srgbClr val="569CD6"/>
                </a:solidFill>
                <a:effectLst/>
                <a:latin typeface="Consolas" panose="020B0609020204030204" pitchFamily="49" charset="0"/>
              </a:rPr>
              <a:t>int</a:t>
            </a:r>
            <a:r>
              <a:rPr lang="en-US" sz="1200" b="0" i="0" u="none" strike="noStrike" dirty="0">
                <a:solidFill>
                  <a:srgbClr val="DCDCDC"/>
                </a:solidFill>
                <a:effectLst/>
                <a:latin typeface="Consolas" panose="020B0609020204030204" pitchFamily="49" charset="0"/>
              </a:rPr>
              <a:t>&gt;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DCDCDC"/>
                </a:solidFill>
                <a:effectLst/>
                <a:latin typeface="Consolas" panose="020B0609020204030204" pitchFamily="49" charset="0"/>
              </a:rPr>
              <a:t>&gt;</a:t>
            </a:r>
            <a:r>
              <a:rPr lang="en-US" sz="1200" b="0" i="0" u="none" strike="noStrike" dirty="0">
                <a:solidFill>
                  <a:srgbClr val="D4D4D4"/>
                </a:solidFill>
                <a:effectLst/>
                <a:latin typeface="Consolas" panose="020B0609020204030204" pitchFamily="49" charset="0"/>
              </a:rPr>
              <a:t> v</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dirty="0">
                <a:solidFill>
                  <a:srgbClr val="D4D4D4"/>
                </a:solidFill>
                <a:effectLst/>
                <a:latin typeface="Consolas" panose="020B0609020204030204" pitchFamily="49" charset="0"/>
              </a:rPr>
              <a:t>  </a:t>
            </a:r>
            <a:r>
              <a:rPr lang="en-US" sz="1200" b="0" i="0" u="none" strike="noStrike" dirty="0">
                <a:solidFill>
                  <a:srgbClr val="D4D4D4"/>
                </a:solidFill>
                <a:effectLst/>
                <a:latin typeface="Consolas" panose="020B0609020204030204" pitchFamily="49" charset="0"/>
              </a:rPr>
              <a:t>std::find</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v</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begin</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v</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end</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 </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b="0" i="0" u="none" strike="noStrike" dirty="0">
                <a:solidFill>
                  <a:srgbClr val="DCDCDC"/>
                </a:solidFill>
                <a:effectLst/>
                <a:latin typeface="Consolas" panose="020B0609020204030204" pitchFamily="49" charset="0"/>
              </a:rPr>
              <a:t>}</a:t>
            </a:r>
            <a:endParaRPr lang="en-US" sz="1200" b="0" i="0" u="none" strike="noStrike" dirty="0">
              <a:solidFill>
                <a:srgbClr val="D4D4D4"/>
              </a:solidFill>
              <a:effectLst/>
              <a:latin typeface="Consolas" panose="020B0609020204030204" pitchFamily="49" charset="0"/>
            </a:endParaRPr>
          </a:p>
          <a:p>
            <a:pPr marL="0" indent="0">
              <a:buNone/>
            </a:pPr>
            <a:br>
              <a:rPr lang="en-US" sz="1400" b="0" dirty="0">
                <a:solidFill>
                  <a:srgbClr val="D4D4D4"/>
                </a:solidFill>
                <a:effectLst/>
                <a:latin typeface="Consolas" panose="020B0609020204030204" pitchFamily="49" charset="0"/>
              </a:rPr>
            </a:br>
            <a:endParaRPr lang="en-US" sz="1400" b="0" dirty="0">
              <a:solidFill>
                <a:srgbClr val="D4D4D4"/>
              </a:solidFill>
              <a:effectLst/>
              <a:latin typeface="Consolas" panose="020B0609020204030204" pitchFamily="49" charset="0"/>
            </a:endParaRPr>
          </a:p>
        </p:txBody>
      </p:sp>
      <p:sp>
        <p:nvSpPr>
          <p:cNvPr id="8" name="TextBox 7">
            <a:extLst>
              <a:ext uri="{FF2B5EF4-FFF2-40B4-BE49-F238E27FC236}">
                <a16:creationId xmlns:a16="http://schemas.microsoft.com/office/drawing/2014/main" id="{D6A7B8D9-2022-63ED-2830-6636308CEB39}"/>
              </a:ext>
            </a:extLst>
          </p:cNvPr>
          <p:cNvSpPr txBox="1"/>
          <p:nvPr/>
        </p:nvSpPr>
        <p:spPr>
          <a:xfrm>
            <a:off x="4057649" y="2935452"/>
            <a:ext cx="6989760" cy="369332"/>
          </a:xfrm>
          <a:prstGeom prst="rect">
            <a:avLst/>
          </a:prstGeom>
          <a:solidFill>
            <a:schemeClr val="tx2">
              <a:lumMod val="50000"/>
            </a:schemeClr>
          </a:solidFill>
        </p:spPr>
        <p:txBody>
          <a:bodyPr wrap="square" rtlCol="0">
            <a:spAutoFit/>
          </a:bodyPr>
          <a:lstStyle/>
          <a:p>
            <a:r>
              <a:rPr lang="en-US" dirty="0"/>
              <a:t>-std=c++14</a:t>
            </a:r>
          </a:p>
        </p:txBody>
      </p:sp>
      <p:pic>
        <p:nvPicPr>
          <p:cNvPr id="4" name="Picture 3">
            <a:hlinkClick r:id="rId3"/>
            <a:extLst>
              <a:ext uri="{FF2B5EF4-FFF2-40B4-BE49-F238E27FC236}">
                <a16:creationId xmlns:a16="http://schemas.microsoft.com/office/drawing/2014/main" id="{AD686B63-1119-EA3C-4179-080380FA1BA8}"/>
              </a:ext>
            </a:extLst>
          </p:cNvPr>
          <p:cNvPicPr>
            <a:picLocks noChangeAspect="1"/>
          </p:cNvPicPr>
          <p:nvPr/>
        </p:nvPicPr>
        <p:blipFill>
          <a:blip r:embed="rId4"/>
          <a:stretch>
            <a:fillRect/>
          </a:stretch>
        </p:blipFill>
        <p:spPr>
          <a:xfrm>
            <a:off x="10617426" y="2905125"/>
            <a:ext cx="429985" cy="429985"/>
          </a:xfrm>
          <a:prstGeom prst="rect">
            <a:avLst/>
          </a:prstGeom>
        </p:spPr>
      </p:pic>
      <p:sp>
        <p:nvSpPr>
          <p:cNvPr id="9" name="TextBox 8">
            <a:extLst>
              <a:ext uri="{FF2B5EF4-FFF2-40B4-BE49-F238E27FC236}">
                <a16:creationId xmlns:a16="http://schemas.microsoft.com/office/drawing/2014/main" id="{A60B6ECE-4371-AC24-8C48-A9995F6C4328}"/>
              </a:ext>
            </a:extLst>
          </p:cNvPr>
          <p:cNvSpPr txBox="1"/>
          <p:nvPr/>
        </p:nvSpPr>
        <p:spPr>
          <a:xfrm>
            <a:off x="1141413" y="2935452"/>
            <a:ext cx="2792412" cy="369332"/>
          </a:xfrm>
          <a:prstGeom prst="rect">
            <a:avLst/>
          </a:prstGeom>
          <a:solidFill>
            <a:schemeClr val="tx2">
              <a:lumMod val="50000"/>
            </a:schemeClr>
          </a:solidFill>
        </p:spPr>
        <p:txBody>
          <a:bodyPr wrap="square" rtlCol="0">
            <a:spAutoFit/>
          </a:bodyPr>
          <a:lstStyle/>
          <a:p>
            <a:r>
              <a:rPr lang="en-US" dirty="0"/>
              <a:t>X86-64 gcc 4.9.4</a:t>
            </a:r>
          </a:p>
        </p:txBody>
      </p:sp>
      <p:sp>
        <p:nvSpPr>
          <p:cNvPr id="11" name="Content Placeholder 2">
            <a:extLst>
              <a:ext uri="{FF2B5EF4-FFF2-40B4-BE49-F238E27FC236}">
                <a16:creationId xmlns:a16="http://schemas.microsoft.com/office/drawing/2014/main" id="{E0476B91-4DAD-D3B8-C8F6-079704F7D660}"/>
              </a:ext>
            </a:extLst>
          </p:cNvPr>
          <p:cNvSpPr txBox="1">
            <a:spLocks/>
          </p:cNvSpPr>
          <p:nvPr/>
        </p:nvSpPr>
        <p:spPr>
          <a:xfrm>
            <a:off x="1141413" y="3345994"/>
            <a:ext cx="9905998" cy="2902405"/>
          </a:xfrm>
          <a:prstGeom prst="rect">
            <a:avLst/>
          </a:prstGeom>
          <a:solidFill>
            <a:schemeClr val="bg1"/>
          </a:solidFill>
        </p:spPr>
        <p:txBody>
          <a:bodyPr vert="horz" lIns="91440" tIns="45720" rIns="91440" bIns="45720" rtlCol="0" anchor="t" anchorCtr="0">
            <a:no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/opt/compiler-explorer/gcc-4.9.4/include/c++/4.9.4/bits/stl_algobase.h:71:0,</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                 from /opt/compiler-explorer/gcc-4.9.4/include/c++/4.9.4/vector:60,</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                 from &lt;source&gt;:1:</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/opt/compiler-explorer/gcc-4.9.4/include/c++/4.9.4/bits/</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predefined_ops.h</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 In instantiation of 'bool __</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gnu_cxx</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::__ops::_</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Iter_equals_val</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&lt;_Value&gt;::operator()(_Iterator) [with _Iterator = __</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gnu_cxx</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::__</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normal_iterator</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&lt;std::vector&lt;int&gt;*, std::vector&lt;std::vector&lt;int&gt; &gt; &gt;; _Value = const int]':</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/opt/compiler-explorer/gcc-4.9.4/include/c++/4.9.4/bits/stl_algo.h:120:22:   required from '_</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RandomAccessIterator</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 std::__</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find_if</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(_</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RandomAccessIterator</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 _</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RandomAccessIterator</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 _Predicate, std::</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random_access_iterator_tag</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 [with _</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RandomAccessIterator</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 = __</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gnu_cxx</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::__</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normal_iterator</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&lt;std::vector&lt;int&gt;*, std::vector&lt;std::vector&lt;int&gt; &gt; &gt;; _Predicate = __</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gnu_cxx</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::__ops::_</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Iter_equals_val</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&lt;const int&gt;]'</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/opt/compiler-explorer/gcc-4.9.4/include/c++/4.9.4/bits/stl_algo.h:162:43:   required from '_Iterator std::__</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find_if</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(_Iterator, _Iterator, _Predicate) [with _Iterator = __</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gnu_cxx</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::__</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normal_iterator</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&lt;std::vector&lt;int&gt;*, std::vector&lt;std::vector&lt;int&gt; &gt; &gt;; _Predicate = __</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gnu_cxx</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::__ops::_</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Iter_equals_val</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&lt;const int&gt;]'</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/opt/compiler-explorer/gcc-4.9.4/include/c++/4.9.4/bits/stl_algo.h:3780:50:   required from '_</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IIter</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 std::find(_</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IIter</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 _</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IIter</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 const _</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Tp</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&amp;) [with _</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IIter</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 = __</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gnu_cxx</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::__</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normal_iterator</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&lt;std::vector&lt;int&gt;*, std::vector&lt;std::vector&lt;int&gt; &gt; &gt;; _</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Tp</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 = int]'</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&lt;source&gt;:7:38:   required from here</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/opt/compiler-explorer/gcc-4.9.4/include/c++/4.9.4/bits/predefined_ops.h:191:17: error: no match for 'operator==' (operand types are 'std::vector&lt;int&gt;' and 'const int')</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  { return *__it == _</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M_value</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 }</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                 ^</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/opt/compiler-explorer/gcc-4.9.4/include/c++/4.9.4/bits/predefined_ops.h:191:17: note: candidates are:</a:t>
            </a:r>
          </a:p>
        </p:txBody>
      </p:sp>
    </p:spTree>
    <p:extLst>
      <p:ext uri="{BB962C8B-B14F-4D97-AF65-F5344CB8AC3E}">
        <p14:creationId xmlns:p14="http://schemas.microsoft.com/office/powerpoint/2010/main" val="372389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
                                  </p:iterate>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par>
                          <p:cTn id="7" fill="hold">
                            <p:stCondLst>
                              <p:cond delay="1501"/>
                            </p:stCondLst>
                            <p:childTnLst>
                              <p:par>
                                <p:cTn id="8" presetID="1" presetClass="entr" presetSubtype="0" fill="hold" nodeType="afterEffect">
                                  <p:stCondLst>
                                    <p:cond delay="0"/>
                                  </p:stCondLst>
                                  <p:iterate type="wd">
                                    <p:tmAbs val="20"/>
                                  </p:iterate>
                                  <p:childTnLst>
                                    <p:set>
                                      <p:cBhvr>
                                        <p:cTn id="9" dur="1" fill="hold">
                                          <p:stCondLst>
                                            <p:cond delay="0"/>
                                          </p:stCondLst>
                                        </p:cTn>
                                        <p:tgtEl>
                                          <p:spTgt spid="11">
                                            <p:txEl>
                                              <p:pRg st="1" end="1"/>
                                            </p:txEl>
                                          </p:spTgt>
                                        </p:tgtEl>
                                        <p:attrNameLst>
                                          <p:attrName>style.visibility</p:attrName>
                                        </p:attrNameLst>
                                      </p:cBhvr>
                                      <p:to>
                                        <p:strVal val="visible"/>
                                      </p:to>
                                    </p:set>
                                  </p:childTnLst>
                                </p:cTn>
                              </p:par>
                            </p:childTnLst>
                          </p:cTn>
                        </p:par>
                        <p:par>
                          <p:cTn id="10" fill="hold">
                            <p:stCondLst>
                              <p:cond delay="1862"/>
                            </p:stCondLst>
                            <p:childTnLst>
                              <p:par>
                                <p:cTn id="11" presetID="1" presetClass="entr" presetSubtype="0" fill="hold" nodeType="afterEffect">
                                  <p:stCondLst>
                                    <p:cond delay="0"/>
                                  </p:stCondLst>
                                  <p:iterate type="wd">
                                    <p:tmAbs val="20"/>
                                  </p:iterate>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par>
                          <p:cTn id="13" fill="hold">
                            <p:stCondLst>
                              <p:cond delay="1983"/>
                            </p:stCondLst>
                            <p:childTnLst>
                              <p:par>
                                <p:cTn id="14" presetID="1" presetClass="entr" presetSubtype="0" fill="hold" nodeType="afterEffect">
                                  <p:stCondLst>
                                    <p:cond delay="0"/>
                                  </p:stCondLst>
                                  <p:iterate type="wd">
                                    <p:tmAbs val="20"/>
                                  </p:iterate>
                                  <p:childTnLst>
                                    <p:set>
                                      <p:cBhvr>
                                        <p:cTn id="15" dur="1" fill="hold">
                                          <p:stCondLst>
                                            <p:cond delay="0"/>
                                          </p:stCondLst>
                                        </p:cTn>
                                        <p:tgtEl>
                                          <p:spTgt spid="11">
                                            <p:txEl>
                                              <p:pRg st="3" end="3"/>
                                            </p:txEl>
                                          </p:spTgt>
                                        </p:tgtEl>
                                        <p:attrNameLst>
                                          <p:attrName>style.visibility</p:attrName>
                                        </p:attrNameLst>
                                      </p:cBhvr>
                                      <p:to>
                                        <p:strVal val="visible"/>
                                      </p:to>
                                    </p:set>
                                  </p:childTnLst>
                                </p:cTn>
                              </p:par>
                            </p:childTnLst>
                          </p:cTn>
                        </p:par>
                        <p:par>
                          <p:cTn id="16" fill="hold">
                            <p:stCondLst>
                              <p:cond delay="3604"/>
                            </p:stCondLst>
                            <p:childTnLst>
                              <p:par>
                                <p:cTn id="17" presetID="1" presetClass="entr" presetSubtype="0" fill="hold" nodeType="afterEffect">
                                  <p:stCondLst>
                                    <p:cond delay="0"/>
                                  </p:stCondLst>
                                  <p:iterate type="wd">
                                    <p:tmAbs val="20"/>
                                  </p:iterate>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par>
                          <p:cTn id="19" fill="hold">
                            <p:stCondLst>
                              <p:cond delay="5625"/>
                            </p:stCondLst>
                            <p:childTnLst>
                              <p:par>
                                <p:cTn id="20" presetID="1" presetClass="entr" presetSubtype="0" fill="hold" nodeType="afterEffect">
                                  <p:stCondLst>
                                    <p:cond delay="0"/>
                                  </p:stCondLst>
                                  <p:iterate type="wd">
                                    <p:tmAbs val="20"/>
                                  </p:iterate>
                                  <p:childTnLst>
                                    <p:set>
                                      <p:cBhvr>
                                        <p:cTn id="21" dur="1" fill="hold">
                                          <p:stCondLst>
                                            <p:cond delay="0"/>
                                          </p:stCondLst>
                                        </p:cTn>
                                        <p:tgtEl>
                                          <p:spTgt spid="11">
                                            <p:txEl>
                                              <p:pRg st="5" end="5"/>
                                            </p:txEl>
                                          </p:spTgt>
                                        </p:tgtEl>
                                        <p:attrNameLst>
                                          <p:attrName>style.visibility</p:attrName>
                                        </p:attrNameLst>
                                      </p:cBhvr>
                                      <p:to>
                                        <p:strVal val="visible"/>
                                      </p:to>
                                    </p:set>
                                  </p:childTnLst>
                                </p:cTn>
                              </p:par>
                            </p:childTnLst>
                          </p:cTn>
                        </p:par>
                        <p:par>
                          <p:cTn id="22" fill="hold">
                            <p:stCondLst>
                              <p:cond delay="7446"/>
                            </p:stCondLst>
                            <p:childTnLst>
                              <p:par>
                                <p:cTn id="23" presetID="1" presetClass="entr" presetSubtype="0" fill="hold" nodeType="afterEffect">
                                  <p:stCondLst>
                                    <p:cond delay="0"/>
                                  </p:stCondLst>
                                  <p:iterate type="wd">
                                    <p:tmAbs val="20"/>
                                  </p:iterate>
                                  <p:childTnLst>
                                    <p:set>
                                      <p:cBhvr>
                                        <p:cTn id="24" dur="1" fill="hold">
                                          <p:stCondLst>
                                            <p:cond delay="0"/>
                                          </p:stCondLst>
                                        </p:cTn>
                                        <p:tgtEl>
                                          <p:spTgt spid="11">
                                            <p:txEl>
                                              <p:pRg st="6" end="6"/>
                                            </p:txEl>
                                          </p:spTgt>
                                        </p:tgtEl>
                                        <p:attrNameLst>
                                          <p:attrName>style.visibility</p:attrName>
                                        </p:attrNameLst>
                                      </p:cBhvr>
                                      <p:to>
                                        <p:strVal val="visible"/>
                                      </p:to>
                                    </p:set>
                                  </p:childTnLst>
                                </p:cTn>
                              </p:par>
                            </p:childTnLst>
                          </p:cTn>
                        </p:par>
                        <p:par>
                          <p:cTn id="25" fill="hold">
                            <p:stCondLst>
                              <p:cond delay="8967"/>
                            </p:stCondLst>
                            <p:childTnLst>
                              <p:par>
                                <p:cTn id="26" presetID="1" presetClass="entr" presetSubtype="0" fill="hold" nodeType="afterEffect">
                                  <p:stCondLst>
                                    <p:cond delay="0"/>
                                  </p:stCondLst>
                                  <p:iterate type="wd">
                                    <p:tmAbs val="20"/>
                                  </p:iterate>
                                  <p:childTnLst>
                                    <p:set>
                                      <p:cBhvr>
                                        <p:cTn id="27" dur="1" fill="hold">
                                          <p:stCondLst>
                                            <p:cond delay="0"/>
                                          </p:stCondLst>
                                        </p:cTn>
                                        <p:tgtEl>
                                          <p:spTgt spid="11">
                                            <p:txEl>
                                              <p:pRg st="7" end="7"/>
                                            </p:txEl>
                                          </p:spTgt>
                                        </p:tgtEl>
                                        <p:attrNameLst>
                                          <p:attrName>style.visibility</p:attrName>
                                        </p:attrNameLst>
                                      </p:cBhvr>
                                      <p:to>
                                        <p:strVal val="visible"/>
                                      </p:to>
                                    </p:set>
                                  </p:childTnLst>
                                </p:cTn>
                              </p:par>
                            </p:childTnLst>
                          </p:cTn>
                        </p:par>
                        <p:par>
                          <p:cTn id="28" fill="hold">
                            <p:stCondLst>
                              <p:cond delay="9108"/>
                            </p:stCondLst>
                            <p:childTnLst>
                              <p:par>
                                <p:cTn id="29" presetID="1" presetClass="entr" presetSubtype="0" fill="hold" nodeType="afterEffect">
                                  <p:stCondLst>
                                    <p:cond delay="0"/>
                                  </p:stCondLst>
                                  <p:iterate type="wd">
                                    <p:tmAbs val="20"/>
                                  </p:iterate>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par>
                          <p:cTn id="31" fill="hold">
                            <p:stCondLst>
                              <p:cond delay="9969"/>
                            </p:stCondLst>
                            <p:childTnLst>
                              <p:par>
                                <p:cTn id="32" presetID="1" presetClass="entr" presetSubtype="0" fill="hold" nodeType="afterEffect">
                                  <p:stCondLst>
                                    <p:cond delay="0"/>
                                  </p:stCondLst>
                                  <p:iterate type="wd">
                                    <p:tmAbs val="20"/>
                                  </p:iterate>
                                  <p:childTnLst>
                                    <p:set>
                                      <p:cBhvr>
                                        <p:cTn id="33" dur="1" fill="hold">
                                          <p:stCondLst>
                                            <p:cond delay="0"/>
                                          </p:stCondLst>
                                        </p:cTn>
                                        <p:tgtEl>
                                          <p:spTgt spid="11">
                                            <p:txEl>
                                              <p:pRg st="9" end="9"/>
                                            </p:txEl>
                                          </p:spTgt>
                                        </p:tgtEl>
                                        <p:attrNameLst>
                                          <p:attrName>style.visibility</p:attrName>
                                        </p:attrNameLst>
                                      </p:cBhvr>
                                      <p:to>
                                        <p:strVal val="visible"/>
                                      </p:to>
                                    </p:set>
                                  </p:childTnLst>
                                </p:cTn>
                              </p:par>
                            </p:childTnLst>
                          </p:cTn>
                        </p:par>
                        <p:par>
                          <p:cTn id="34" fill="hold">
                            <p:stCondLst>
                              <p:cond delay="10190"/>
                            </p:stCondLst>
                            <p:childTnLst>
                              <p:par>
                                <p:cTn id="35" presetID="1" presetClass="entr" presetSubtype="0" fill="hold" nodeType="afterEffect">
                                  <p:stCondLst>
                                    <p:cond delay="0"/>
                                  </p:stCondLst>
                                  <p:iterate type="wd">
                                    <p:tmAbs val="20"/>
                                  </p:iterate>
                                  <p:childTnLst>
                                    <p:set>
                                      <p:cBhvr>
                                        <p:cTn id="36" dur="1" fill="hold">
                                          <p:stCondLst>
                                            <p:cond delay="0"/>
                                          </p:stCondLst>
                                        </p:cTn>
                                        <p:tgtEl>
                                          <p:spTgt spid="11">
                                            <p:txEl>
                                              <p:pRg st="10" end="10"/>
                                            </p:txEl>
                                          </p:spTgt>
                                        </p:tgtEl>
                                        <p:attrNameLst>
                                          <p:attrName>style.visibility</p:attrName>
                                        </p:attrNameLst>
                                      </p:cBhvr>
                                      <p:to>
                                        <p:strVal val="visible"/>
                                      </p:to>
                                    </p:set>
                                  </p:childTnLst>
                                </p:cTn>
                              </p:par>
                            </p:childTnLst>
                          </p:cTn>
                        </p:par>
                        <p:par>
                          <p:cTn id="37" fill="hold">
                            <p:stCondLst>
                              <p:cond delay="10211"/>
                            </p:stCondLst>
                            <p:childTnLst>
                              <p:par>
                                <p:cTn id="38" presetID="1" presetClass="entr" presetSubtype="0" fill="hold" nodeType="afterEffect">
                                  <p:stCondLst>
                                    <p:cond delay="0"/>
                                  </p:stCondLst>
                                  <p:iterate type="wd">
                                    <p:tmAbs val="20"/>
                                  </p:iterate>
                                  <p:childTnLst>
                                    <p:set>
                                      <p:cBhvr>
                                        <p:cTn id="39"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26F19-20A1-541A-1E33-FCBDBE5E0909}"/>
              </a:ext>
            </a:extLst>
          </p:cNvPr>
          <p:cNvSpPr>
            <a:spLocks noGrp="1"/>
          </p:cNvSpPr>
          <p:nvPr>
            <p:ph type="title"/>
          </p:nvPr>
        </p:nvSpPr>
        <p:spPr>
          <a:xfrm>
            <a:off x="1141413" y="609600"/>
            <a:ext cx="9905998" cy="533400"/>
          </a:xfrm>
        </p:spPr>
        <p:txBody>
          <a:bodyPr>
            <a:normAutofit fontScale="90000"/>
          </a:bodyPr>
          <a:lstStyle/>
          <a:p>
            <a:r>
              <a:rPr lang="en-US" dirty="0"/>
              <a:t>Template errors 	</a:t>
            </a:r>
          </a:p>
        </p:txBody>
      </p:sp>
      <p:sp>
        <p:nvSpPr>
          <p:cNvPr id="3" name="Content Placeholder 2">
            <a:extLst>
              <a:ext uri="{FF2B5EF4-FFF2-40B4-BE49-F238E27FC236}">
                <a16:creationId xmlns:a16="http://schemas.microsoft.com/office/drawing/2014/main" id="{6D53CCC8-7B17-4BBC-4C0B-D9AFAC35C014}"/>
              </a:ext>
            </a:extLst>
          </p:cNvPr>
          <p:cNvSpPr>
            <a:spLocks noGrp="1"/>
          </p:cNvSpPr>
          <p:nvPr>
            <p:ph idx="1"/>
          </p:nvPr>
        </p:nvSpPr>
        <p:spPr>
          <a:xfrm>
            <a:off x="1141413" y="1143001"/>
            <a:ext cx="9905998" cy="1762124"/>
          </a:xfrm>
          <a:solidFill>
            <a:schemeClr val="bg1"/>
          </a:solidFill>
        </p:spPr>
        <p:txBody>
          <a:bodyPr anchor="t" anchorCtr="0">
            <a:noAutofit/>
          </a:bodyPr>
          <a:lstStyle/>
          <a:p>
            <a:pPr marL="0" indent="0" algn="l">
              <a:buNone/>
            </a:pPr>
            <a:r>
              <a:rPr lang="en-US" sz="1200" b="0" i="0" u="none" strike="noStrike" dirty="0">
                <a:solidFill>
                  <a:srgbClr val="569CD6"/>
                </a:solidFill>
                <a:effectLst/>
                <a:latin typeface="Consolas" panose="020B0609020204030204" pitchFamily="49" charset="0"/>
              </a:rPr>
              <a:t>#include</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569CD6"/>
                </a:solidFill>
                <a:effectLst/>
                <a:latin typeface="Consolas" panose="020B0609020204030204" pitchFamily="49" charset="0"/>
              </a:rPr>
              <a:t>&lt;</a:t>
            </a:r>
            <a:r>
              <a:rPr lang="en-US" sz="1200" b="0" i="0" u="none" strike="noStrike" dirty="0">
                <a:solidFill>
                  <a:srgbClr val="CE9178"/>
                </a:solidFill>
                <a:effectLst/>
                <a:latin typeface="Consolas" panose="020B0609020204030204" pitchFamily="49" charset="0"/>
              </a:rPr>
              <a:t>vector</a:t>
            </a:r>
            <a:r>
              <a:rPr lang="en-US" sz="1200" b="0" i="0" u="none" strike="noStrike" dirty="0">
                <a:solidFill>
                  <a:srgbClr val="569CD6"/>
                </a:solidFill>
                <a:effectLst/>
                <a:latin typeface="Consolas" panose="020B0609020204030204" pitchFamily="49" charset="0"/>
              </a:rPr>
              <a:t>&gt;</a:t>
            </a:r>
            <a:br>
              <a:rPr lang="en-US" sz="1200" dirty="0">
                <a:solidFill>
                  <a:srgbClr val="D4D4D4"/>
                </a:solidFill>
                <a:effectLst/>
                <a:latin typeface="Consolas" panose="020B0609020204030204" pitchFamily="49" charset="0"/>
              </a:rPr>
            </a:br>
            <a:r>
              <a:rPr lang="en-US" sz="1200" b="0" i="0" u="none" strike="noStrike" dirty="0">
                <a:solidFill>
                  <a:srgbClr val="569CD6"/>
                </a:solidFill>
                <a:effectLst/>
                <a:latin typeface="Consolas" panose="020B0609020204030204" pitchFamily="49" charset="0"/>
              </a:rPr>
              <a:t>#include</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569CD6"/>
                </a:solidFill>
                <a:effectLst/>
                <a:latin typeface="Consolas" panose="020B0609020204030204" pitchFamily="49" charset="0"/>
              </a:rPr>
              <a:t>&lt;</a:t>
            </a:r>
            <a:r>
              <a:rPr lang="en-US" sz="1200" b="0" i="0" u="none" strike="noStrike" dirty="0">
                <a:solidFill>
                  <a:srgbClr val="CE9178"/>
                </a:solidFill>
                <a:effectLst/>
                <a:latin typeface="Consolas" panose="020B0609020204030204" pitchFamily="49" charset="0"/>
              </a:rPr>
              <a:t>algorithm</a:t>
            </a:r>
            <a:r>
              <a:rPr lang="en-US" sz="1200" b="0" i="0" u="none" strike="noStrike" dirty="0">
                <a:solidFill>
                  <a:srgbClr val="569CD6"/>
                </a:solidFill>
                <a:effectLst/>
                <a:latin typeface="Consolas" panose="020B0609020204030204" pitchFamily="49" charset="0"/>
              </a:rPr>
              <a:t>&gt;</a:t>
            </a:r>
            <a:endParaRPr lang="en-US" sz="1200" b="0" i="0" u="none" strike="noStrike" dirty="0">
              <a:solidFill>
                <a:srgbClr val="D4D4D4"/>
              </a:solidFill>
              <a:effectLst/>
              <a:latin typeface="Consolas" panose="020B0609020204030204" pitchFamily="49" charset="0"/>
            </a:endParaRPr>
          </a:p>
          <a:p>
            <a:pPr marL="0" indent="0" algn="l">
              <a:buNone/>
            </a:pPr>
            <a:r>
              <a:rPr lang="en-US" sz="1200" b="0" i="0" u="none" strike="noStrike" dirty="0">
                <a:solidFill>
                  <a:srgbClr val="569CD6"/>
                </a:solidFill>
                <a:effectLst/>
                <a:latin typeface="Consolas" panose="020B0609020204030204" pitchFamily="49" charset="0"/>
              </a:rPr>
              <a:t>int</a:t>
            </a:r>
            <a:r>
              <a:rPr lang="en-US" sz="1200" b="0" i="0" u="none" strike="noStrike" dirty="0">
                <a:solidFill>
                  <a:srgbClr val="D4D4D4"/>
                </a:solidFill>
                <a:effectLst/>
                <a:latin typeface="Consolas" panose="020B0609020204030204" pitchFamily="49" charset="0"/>
              </a:rPr>
              <a:t> main</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dirty="0">
                <a:solidFill>
                  <a:srgbClr val="D4D4D4"/>
                </a:solidFill>
                <a:effectLst/>
                <a:latin typeface="Consolas" panose="020B0609020204030204" pitchFamily="49" charset="0"/>
              </a:rPr>
              <a:t>  </a:t>
            </a:r>
            <a:r>
              <a:rPr lang="en-US" sz="1200" b="0" i="0" u="none" strike="noStrike" dirty="0">
                <a:solidFill>
                  <a:srgbClr val="569CD6"/>
                </a:solidFill>
                <a:effectLst/>
                <a:latin typeface="Consolas" panose="020B0609020204030204" pitchFamily="49" charset="0"/>
              </a:rPr>
              <a:t>int</a:t>
            </a:r>
            <a:r>
              <a:rPr lang="en-US" sz="1200" b="0" i="0" u="none" strike="noStrike" dirty="0">
                <a:solidFill>
                  <a:srgbClr val="D4D4D4"/>
                </a:solidFill>
                <a:effectLst/>
                <a:latin typeface="Consolas" panose="020B0609020204030204" pitchFamily="49" charset="0"/>
              </a:rPr>
              <a:t> a</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dirty="0">
                <a:solidFill>
                  <a:srgbClr val="D4D4D4"/>
                </a:solidFill>
                <a:effectLst/>
                <a:latin typeface="Consolas" panose="020B0609020204030204" pitchFamily="49" charset="0"/>
              </a:rPr>
              <a:t>  </a:t>
            </a:r>
            <a:r>
              <a:rPr lang="en-US" sz="1200" b="0" i="0" u="none" strike="noStrike" dirty="0">
                <a:solidFill>
                  <a:srgbClr val="D4D4D4"/>
                </a:solidFill>
                <a:effectLst/>
                <a:latin typeface="Consolas" panose="020B0609020204030204" pitchFamily="49" charset="0"/>
              </a:rPr>
              <a:t>std::vector</a:t>
            </a:r>
            <a:r>
              <a:rPr lang="en-US" sz="1200" b="0" i="0" u="none" strike="noStrike" dirty="0">
                <a:solidFill>
                  <a:srgbClr val="DCDCDC"/>
                </a:solidFill>
                <a:effectLst/>
                <a:latin typeface="Consolas" panose="020B0609020204030204" pitchFamily="49" charset="0"/>
              </a:rPr>
              <a:t>&lt;</a:t>
            </a:r>
            <a:r>
              <a:rPr lang="en-US" sz="1200" b="0" i="0" u="none" strike="noStrike" dirty="0">
                <a:solidFill>
                  <a:srgbClr val="D4D4D4"/>
                </a:solidFill>
                <a:effectLst/>
                <a:latin typeface="Consolas" panose="020B0609020204030204" pitchFamily="49" charset="0"/>
              </a:rPr>
              <a:t> std::vector </a:t>
            </a:r>
            <a:r>
              <a:rPr lang="en-US" sz="1200" b="0" i="0" u="none" strike="noStrike" dirty="0">
                <a:solidFill>
                  <a:srgbClr val="DCDCDC"/>
                </a:solidFill>
                <a:effectLst/>
                <a:latin typeface="Consolas" panose="020B0609020204030204" pitchFamily="49" charset="0"/>
              </a:rPr>
              <a:t>&lt;</a:t>
            </a:r>
            <a:r>
              <a:rPr lang="en-US" sz="1200" b="0" i="0" u="none" strike="noStrike" dirty="0">
                <a:solidFill>
                  <a:srgbClr val="569CD6"/>
                </a:solidFill>
                <a:effectLst/>
                <a:latin typeface="Consolas" panose="020B0609020204030204" pitchFamily="49" charset="0"/>
              </a:rPr>
              <a:t>int</a:t>
            </a:r>
            <a:r>
              <a:rPr lang="en-US" sz="1200" b="0" i="0" u="none" strike="noStrike" dirty="0">
                <a:solidFill>
                  <a:srgbClr val="DCDCDC"/>
                </a:solidFill>
                <a:effectLst/>
                <a:latin typeface="Consolas" panose="020B0609020204030204" pitchFamily="49" charset="0"/>
              </a:rPr>
              <a:t>&gt;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DCDCDC"/>
                </a:solidFill>
                <a:effectLst/>
                <a:latin typeface="Consolas" panose="020B0609020204030204" pitchFamily="49" charset="0"/>
              </a:rPr>
              <a:t>&gt;</a:t>
            </a:r>
            <a:r>
              <a:rPr lang="en-US" sz="1200" b="0" i="0" u="none" strike="noStrike" dirty="0">
                <a:solidFill>
                  <a:srgbClr val="D4D4D4"/>
                </a:solidFill>
                <a:effectLst/>
                <a:latin typeface="Consolas" panose="020B0609020204030204" pitchFamily="49" charset="0"/>
              </a:rPr>
              <a:t> v</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dirty="0">
                <a:solidFill>
                  <a:srgbClr val="D4D4D4"/>
                </a:solidFill>
                <a:effectLst/>
                <a:latin typeface="Consolas" panose="020B0609020204030204" pitchFamily="49" charset="0"/>
              </a:rPr>
              <a:t>  </a:t>
            </a:r>
            <a:r>
              <a:rPr lang="en-US" sz="1200" b="0" i="0" u="none" strike="noStrike" dirty="0">
                <a:solidFill>
                  <a:srgbClr val="D4D4D4"/>
                </a:solidFill>
                <a:effectLst/>
                <a:latin typeface="Consolas" panose="020B0609020204030204" pitchFamily="49" charset="0"/>
              </a:rPr>
              <a:t>std::find</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v</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begin</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v</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end</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 </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b="0" i="0" u="none" strike="noStrike" dirty="0">
                <a:solidFill>
                  <a:srgbClr val="DCDCDC"/>
                </a:solidFill>
                <a:effectLst/>
                <a:latin typeface="Consolas" panose="020B0609020204030204" pitchFamily="49" charset="0"/>
              </a:rPr>
              <a:t>}</a:t>
            </a:r>
            <a:endParaRPr lang="en-US" sz="1200" b="0" i="0" u="none" strike="noStrike" dirty="0">
              <a:solidFill>
                <a:srgbClr val="D4D4D4"/>
              </a:solidFill>
              <a:effectLst/>
              <a:latin typeface="Consolas" panose="020B0609020204030204" pitchFamily="49" charset="0"/>
            </a:endParaRPr>
          </a:p>
          <a:p>
            <a:pPr marL="0" indent="0">
              <a:buNone/>
            </a:pPr>
            <a:br>
              <a:rPr lang="en-US" sz="1400" b="0" dirty="0">
                <a:solidFill>
                  <a:srgbClr val="D4D4D4"/>
                </a:solidFill>
                <a:effectLst/>
                <a:latin typeface="Consolas" panose="020B0609020204030204" pitchFamily="49" charset="0"/>
              </a:rPr>
            </a:br>
            <a:endParaRPr lang="en-US" sz="1400" b="0" dirty="0">
              <a:solidFill>
                <a:srgbClr val="D4D4D4"/>
              </a:solidFill>
              <a:effectLst/>
              <a:latin typeface="Consolas" panose="020B0609020204030204" pitchFamily="49" charset="0"/>
            </a:endParaRPr>
          </a:p>
        </p:txBody>
      </p:sp>
      <p:sp>
        <p:nvSpPr>
          <p:cNvPr id="8" name="TextBox 7">
            <a:extLst>
              <a:ext uri="{FF2B5EF4-FFF2-40B4-BE49-F238E27FC236}">
                <a16:creationId xmlns:a16="http://schemas.microsoft.com/office/drawing/2014/main" id="{D6A7B8D9-2022-63ED-2830-6636308CEB39}"/>
              </a:ext>
            </a:extLst>
          </p:cNvPr>
          <p:cNvSpPr txBox="1"/>
          <p:nvPr/>
        </p:nvSpPr>
        <p:spPr>
          <a:xfrm>
            <a:off x="4057649" y="2935452"/>
            <a:ext cx="6989760" cy="369332"/>
          </a:xfrm>
          <a:prstGeom prst="rect">
            <a:avLst/>
          </a:prstGeom>
          <a:solidFill>
            <a:schemeClr val="tx2">
              <a:lumMod val="50000"/>
            </a:schemeClr>
          </a:solidFill>
        </p:spPr>
        <p:txBody>
          <a:bodyPr wrap="square" rtlCol="0">
            <a:spAutoFit/>
          </a:bodyPr>
          <a:lstStyle/>
          <a:p>
            <a:r>
              <a:rPr lang="en-US" dirty="0"/>
              <a:t>-std=c++14</a:t>
            </a:r>
          </a:p>
        </p:txBody>
      </p:sp>
      <p:pic>
        <p:nvPicPr>
          <p:cNvPr id="4" name="Picture 3">
            <a:hlinkClick r:id="rId3"/>
            <a:extLst>
              <a:ext uri="{FF2B5EF4-FFF2-40B4-BE49-F238E27FC236}">
                <a16:creationId xmlns:a16="http://schemas.microsoft.com/office/drawing/2014/main" id="{AD686B63-1119-EA3C-4179-080380FA1BA8}"/>
              </a:ext>
            </a:extLst>
          </p:cNvPr>
          <p:cNvPicPr>
            <a:picLocks noChangeAspect="1"/>
          </p:cNvPicPr>
          <p:nvPr/>
        </p:nvPicPr>
        <p:blipFill>
          <a:blip r:embed="rId4"/>
          <a:stretch>
            <a:fillRect/>
          </a:stretch>
        </p:blipFill>
        <p:spPr>
          <a:xfrm>
            <a:off x="10617426" y="2905125"/>
            <a:ext cx="429985" cy="429985"/>
          </a:xfrm>
          <a:prstGeom prst="rect">
            <a:avLst/>
          </a:prstGeom>
        </p:spPr>
      </p:pic>
      <p:sp>
        <p:nvSpPr>
          <p:cNvPr id="9" name="TextBox 8">
            <a:extLst>
              <a:ext uri="{FF2B5EF4-FFF2-40B4-BE49-F238E27FC236}">
                <a16:creationId xmlns:a16="http://schemas.microsoft.com/office/drawing/2014/main" id="{A60B6ECE-4371-AC24-8C48-A9995F6C4328}"/>
              </a:ext>
            </a:extLst>
          </p:cNvPr>
          <p:cNvSpPr txBox="1"/>
          <p:nvPr/>
        </p:nvSpPr>
        <p:spPr>
          <a:xfrm>
            <a:off x="1141413" y="2935452"/>
            <a:ext cx="2792412" cy="369332"/>
          </a:xfrm>
          <a:prstGeom prst="rect">
            <a:avLst/>
          </a:prstGeom>
          <a:solidFill>
            <a:schemeClr val="tx2">
              <a:lumMod val="50000"/>
            </a:schemeClr>
          </a:solidFill>
        </p:spPr>
        <p:txBody>
          <a:bodyPr wrap="square" rtlCol="0">
            <a:spAutoFit/>
          </a:bodyPr>
          <a:lstStyle/>
          <a:p>
            <a:r>
              <a:rPr lang="en-US" dirty="0"/>
              <a:t>X86-64 clang (trunk)</a:t>
            </a:r>
          </a:p>
        </p:txBody>
      </p:sp>
      <p:sp>
        <p:nvSpPr>
          <p:cNvPr id="11" name="Content Placeholder 2">
            <a:extLst>
              <a:ext uri="{FF2B5EF4-FFF2-40B4-BE49-F238E27FC236}">
                <a16:creationId xmlns:a16="http://schemas.microsoft.com/office/drawing/2014/main" id="{E0476B91-4DAD-D3B8-C8F6-079704F7D660}"/>
              </a:ext>
            </a:extLst>
          </p:cNvPr>
          <p:cNvSpPr txBox="1">
            <a:spLocks/>
          </p:cNvSpPr>
          <p:nvPr/>
        </p:nvSpPr>
        <p:spPr>
          <a:xfrm>
            <a:off x="1141413" y="3345994"/>
            <a:ext cx="9905998" cy="2902405"/>
          </a:xfrm>
          <a:prstGeom prst="rect">
            <a:avLst/>
          </a:prstGeom>
          <a:solidFill>
            <a:schemeClr val="bg1"/>
          </a:solidFill>
        </p:spPr>
        <p:txBody>
          <a:bodyPr vert="horz" lIns="91440" tIns="45720" rIns="91440" bIns="45720" rtlCol="0" anchor="t" anchorCtr="0">
            <a:no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In file included from &lt;source&gt;:1:</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In file included from /opt/compiler-explorer/gcc-snapshot/lib/gcc/x86_64-linux-gnu/14.0.0/../../../../include/c++/14.0.0/vector:62:</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In file included from /opt/compiler-explorer/gcc-snapshot/lib/gcc/x86_64-linux-gnu/14.0.0/../../../../include/c++/14.0.0/bits/stl_algobase.h:71:</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/opt/compiler-explorer/gcc-snapshot/lib/gcc/x86_64-linux-gnu/14.0.0/../../../../include/c++/14.0.0/bits/predefined_ops.h:270:17: error: invalid operands to binary expression ('std::vector&lt;int&gt;' and 'const int')</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  270 |         { return *__it == _</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M_value</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 }</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      |                  ~~~~~ ^  ~~~~~~~~</a:t>
            </a:r>
          </a:p>
        </p:txBody>
      </p:sp>
    </p:spTree>
    <p:extLst>
      <p:ext uri="{BB962C8B-B14F-4D97-AF65-F5344CB8AC3E}">
        <p14:creationId xmlns:p14="http://schemas.microsoft.com/office/powerpoint/2010/main" val="132008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
                                  </p:iterate>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par>
                          <p:cTn id="7" fill="hold">
                            <p:stCondLst>
                              <p:cond delay="561"/>
                            </p:stCondLst>
                            <p:childTnLst>
                              <p:par>
                                <p:cTn id="8" presetID="1" presetClass="entr" presetSubtype="0" fill="hold" nodeType="afterEffect">
                                  <p:stCondLst>
                                    <p:cond delay="0"/>
                                  </p:stCondLst>
                                  <p:iterate type="wd">
                                    <p:tmAbs val="20"/>
                                  </p:iterate>
                                  <p:childTnLst>
                                    <p:set>
                                      <p:cBhvr>
                                        <p:cTn id="9" dur="1" fill="hold">
                                          <p:stCondLst>
                                            <p:cond delay="0"/>
                                          </p:stCondLst>
                                        </p:cTn>
                                        <p:tgtEl>
                                          <p:spTgt spid="11">
                                            <p:txEl>
                                              <p:pRg st="1" end="1"/>
                                            </p:txEl>
                                          </p:spTgt>
                                        </p:tgtEl>
                                        <p:attrNameLst>
                                          <p:attrName>style.visibility</p:attrName>
                                        </p:attrNameLst>
                                      </p:cBhvr>
                                      <p:to>
                                        <p:strVal val="visible"/>
                                      </p:to>
                                    </p:set>
                                  </p:childTnLst>
                                </p:cTn>
                              </p:par>
                            </p:childTnLst>
                          </p:cTn>
                        </p:par>
                        <p:par>
                          <p:cTn id="10" fill="hold">
                            <p:stCondLst>
                              <p:cond delay="1122"/>
                            </p:stCondLst>
                            <p:childTnLst>
                              <p:par>
                                <p:cTn id="11" presetID="1" presetClass="entr" presetSubtype="0" fill="hold" nodeType="afterEffect">
                                  <p:stCondLst>
                                    <p:cond delay="0"/>
                                  </p:stCondLst>
                                  <p:iterate type="wd">
                                    <p:tmAbs val="20"/>
                                  </p:iterate>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par>
                          <p:cTn id="13" fill="hold">
                            <p:stCondLst>
                              <p:cond delay="1803"/>
                            </p:stCondLst>
                            <p:childTnLst>
                              <p:par>
                                <p:cTn id="14" presetID="1" presetClass="entr" presetSubtype="0" fill="hold" nodeType="afterEffect">
                                  <p:stCondLst>
                                    <p:cond delay="0"/>
                                  </p:stCondLst>
                                  <p:iterate type="wd">
                                    <p:tmAbs val="20"/>
                                  </p:iterate>
                                  <p:childTnLst>
                                    <p:set>
                                      <p:cBhvr>
                                        <p:cTn id="15" dur="1" fill="hold">
                                          <p:stCondLst>
                                            <p:cond delay="0"/>
                                          </p:stCondLst>
                                        </p:cTn>
                                        <p:tgtEl>
                                          <p:spTgt spid="11">
                                            <p:txEl>
                                              <p:pRg st="3" end="3"/>
                                            </p:txEl>
                                          </p:spTgt>
                                        </p:tgtEl>
                                        <p:attrNameLst>
                                          <p:attrName>style.visibility</p:attrName>
                                        </p:attrNameLst>
                                      </p:cBhvr>
                                      <p:to>
                                        <p:strVal val="visible"/>
                                      </p:to>
                                    </p:set>
                                  </p:childTnLst>
                                </p:cTn>
                              </p:par>
                            </p:childTnLst>
                          </p:cTn>
                        </p:par>
                        <p:par>
                          <p:cTn id="16" fill="hold">
                            <p:stCondLst>
                              <p:cond delay="2764"/>
                            </p:stCondLst>
                            <p:childTnLst>
                              <p:par>
                                <p:cTn id="17" presetID="1" presetClass="entr" presetSubtype="0" fill="hold" nodeType="afterEffect">
                                  <p:stCondLst>
                                    <p:cond delay="0"/>
                                  </p:stCondLst>
                                  <p:iterate type="wd">
                                    <p:tmAbs val="20"/>
                                  </p:iterate>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par>
                          <p:cTn id="19" fill="hold">
                            <p:stCondLst>
                              <p:cond delay="3025"/>
                            </p:stCondLst>
                            <p:childTnLst>
                              <p:par>
                                <p:cTn id="20" presetID="1" presetClass="entr" presetSubtype="0" fill="hold" nodeType="afterEffect">
                                  <p:stCondLst>
                                    <p:cond delay="0"/>
                                  </p:stCondLst>
                                  <p:iterate type="wd">
                                    <p:tmAbs val="20"/>
                                  </p:iterate>
                                  <p:childTnLst>
                                    <p:set>
                                      <p:cBhvr>
                                        <p:cTn id="21"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0FF71-1F33-7B26-87BA-DFCA178AC34B}"/>
              </a:ext>
            </a:extLst>
          </p:cNvPr>
          <p:cNvSpPr>
            <a:spLocks noGrp="1"/>
          </p:cNvSpPr>
          <p:nvPr>
            <p:ph type="title"/>
          </p:nvPr>
        </p:nvSpPr>
        <p:spPr/>
        <p:txBody>
          <a:bodyPr/>
          <a:lstStyle/>
          <a:p>
            <a:r>
              <a:rPr lang="en-US" dirty="0"/>
              <a:t>template errors</a:t>
            </a:r>
          </a:p>
        </p:txBody>
      </p:sp>
      <p:sp>
        <p:nvSpPr>
          <p:cNvPr id="3" name="Content Placeholder 2">
            <a:extLst>
              <a:ext uri="{FF2B5EF4-FFF2-40B4-BE49-F238E27FC236}">
                <a16:creationId xmlns:a16="http://schemas.microsoft.com/office/drawing/2014/main" id="{EB6B6F9D-B13C-1961-CD46-3F30F9B2333B}"/>
              </a:ext>
            </a:extLst>
          </p:cNvPr>
          <p:cNvSpPr>
            <a:spLocks noGrp="1"/>
          </p:cNvSpPr>
          <p:nvPr>
            <p:ph idx="1"/>
          </p:nvPr>
        </p:nvSpPr>
        <p:spPr>
          <a:xfrm>
            <a:off x="1141413" y="2695576"/>
            <a:ext cx="9905998" cy="1752600"/>
          </a:xfrm>
        </p:spPr>
        <p:txBody>
          <a:bodyPr>
            <a:normAutofit/>
          </a:bodyPr>
          <a:lstStyle/>
          <a:p>
            <a:pPr marL="0" indent="0" algn="ctr">
              <a:buNone/>
            </a:pPr>
            <a:r>
              <a:rPr lang="en-US" sz="6000" dirty="0"/>
              <a:t>Do you -Wall?</a:t>
            </a:r>
          </a:p>
        </p:txBody>
      </p:sp>
    </p:spTree>
    <p:extLst>
      <p:ext uri="{BB962C8B-B14F-4D97-AF65-F5344CB8AC3E}">
        <p14:creationId xmlns:p14="http://schemas.microsoft.com/office/powerpoint/2010/main" val="105653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26F19-20A1-541A-1E33-FCBDBE5E0909}"/>
              </a:ext>
            </a:extLst>
          </p:cNvPr>
          <p:cNvSpPr>
            <a:spLocks noGrp="1"/>
          </p:cNvSpPr>
          <p:nvPr>
            <p:ph type="title"/>
          </p:nvPr>
        </p:nvSpPr>
        <p:spPr>
          <a:xfrm>
            <a:off x="1141413" y="609600"/>
            <a:ext cx="9905998" cy="533400"/>
          </a:xfrm>
        </p:spPr>
        <p:txBody>
          <a:bodyPr>
            <a:normAutofit fontScale="90000"/>
          </a:bodyPr>
          <a:lstStyle/>
          <a:p>
            <a:r>
              <a:rPr lang="en-US" dirty="0"/>
              <a:t>Template errors 	</a:t>
            </a:r>
          </a:p>
        </p:txBody>
      </p:sp>
      <p:sp>
        <p:nvSpPr>
          <p:cNvPr id="3" name="Content Placeholder 2">
            <a:extLst>
              <a:ext uri="{FF2B5EF4-FFF2-40B4-BE49-F238E27FC236}">
                <a16:creationId xmlns:a16="http://schemas.microsoft.com/office/drawing/2014/main" id="{6D53CCC8-7B17-4BBC-4C0B-D9AFAC35C014}"/>
              </a:ext>
            </a:extLst>
          </p:cNvPr>
          <p:cNvSpPr>
            <a:spLocks noGrp="1"/>
          </p:cNvSpPr>
          <p:nvPr>
            <p:ph idx="1"/>
          </p:nvPr>
        </p:nvSpPr>
        <p:spPr>
          <a:xfrm>
            <a:off x="1141413" y="1143001"/>
            <a:ext cx="9905998" cy="1762124"/>
          </a:xfrm>
          <a:solidFill>
            <a:schemeClr val="bg1"/>
          </a:solidFill>
        </p:spPr>
        <p:txBody>
          <a:bodyPr anchor="t" anchorCtr="0">
            <a:noAutofit/>
          </a:bodyPr>
          <a:lstStyle/>
          <a:p>
            <a:pPr marL="0" indent="0" algn="l">
              <a:buNone/>
            </a:pPr>
            <a:r>
              <a:rPr lang="en-US" sz="1200" b="0" i="0" u="none" strike="noStrike" dirty="0">
                <a:solidFill>
                  <a:srgbClr val="569CD6"/>
                </a:solidFill>
                <a:effectLst/>
                <a:latin typeface="Consolas" panose="020B0609020204030204" pitchFamily="49" charset="0"/>
              </a:rPr>
              <a:t>#include</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569CD6"/>
                </a:solidFill>
                <a:effectLst/>
                <a:latin typeface="Consolas" panose="020B0609020204030204" pitchFamily="49" charset="0"/>
              </a:rPr>
              <a:t>&lt;</a:t>
            </a:r>
            <a:r>
              <a:rPr lang="en-US" sz="1200" b="0" i="0" u="none" strike="noStrike" dirty="0">
                <a:solidFill>
                  <a:srgbClr val="CE9178"/>
                </a:solidFill>
                <a:effectLst/>
                <a:latin typeface="Consolas" panose="020B0609020204030204" pitchFamily="49" charset="0"/>
              </a:rPr>
              <a:t>vector</a:t>
            </a:r>
            <a:r>
              <a:rPr lang="en-US" sz="1200" b="0" i="0" u="none" strike="noStrike" dirty="0">
                <a:solidFill>
                  <a:srgbClr val="569CD6"/>
                </a:solidFill>
                <a:effectLst/>
                <a:latin typeface="Consolas" panose="020B0609020204030204" pitchFamily="49" charset="0"/>
              </a:rPr>
              <a:t>&gt;</a:t>
            </a:r>
            <a:br>
              <a:rPr lang="en-US" sz="1200" dirty="0">
                <a:solidFill>
                  <a:srgbClr val="D4D4D4"/>
                </a:solidFill>
                <a:effectLst/>
                <a:latin typeface="Consolas" panose="020B0609020204030204" pitchFamily="49" charset="0"/>
              </a:rPr>
            </a:br>
            <a:r>
              <a:rPr lang="en-US" sz="1200" b="0" i="0" u="none" strike="noStrike" dirty="0">
                <a:solidFill>
                  <a:srgbClr val="569CD6"/>
                </a:solidFill>
                <a:effectLst/>
                <a:latin typeface="Consolas" panose="020B0609020204030204" pitchFamily="49" charset="0"/>
              </a:rPr>
              <a:t>#include</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569CD6"/>
                </a:solidFill>
                <a:effectLst/>
                <a:latin typeface="Consolas" panose="020B0609020204030204" pitchFamily="49" charset="0"/>
              </a:rPr>
              <a:t>&lt;</a:t>
            </a:r>
            <a:r>
              <a:rPr lang="en-US" sz="1200" b="0" i="0" u="none" strike="noStrike" dirty="0">
                <a:solidFill>
                  <a:srgbClr val="CE9178"/>
                </a:solidFill>
                <a:effectLst/>
                <a:latin typeface="Consolas" panose="020B0609020204030204" pitchFamily="49" charset="0"/>
              </a:rPr>
              <a:t>algorithm</a:t>
            </a:r>
            <a:r>
              <a:rPr lang="en-US" sz="1200" b="0" i="0" u="none" strike="noStrike" dirty="0">
                <a:solidFill>
                  <a:srgbClr val="569CD6"/>
                </a:solidFill>
                <a:effectLst/>
                <a:latin typeface="Consolas" panose="020B0609020204030204" pitchFamily="49" charset="0"/>
              </a:rPr>
              <a:t>&gt;</a:t>
            </a:r>
            <a:endParaRPr lang="en-US" sz="1200" b="0" i="0" u="none" strike="noStrike" dirty="0">
              <a:solidFill>
                <a:srgbClr val="D4D4D4"/>
              </a:solidFill>
              <a:effectLst/>
              <a:latin typeface="Consolas" panose="020B0609020204030204" pitchFamily="49" charset="0"/>
            </a:endParaRPr>
          </a:p>
          <a:p>
            <a:pPr marL="0" indent="0" algn="l">
              <a:buNone/>
            </a:pPr>
            <a:r>
              <a:rPr lang="en-US" sz="1200" b="0" i="0" u="none" strike="noStrike" dirty="0">
                <a:solidFill>
                  <a:srgbClr val="569CD6"/>
                </a:solidFill>
                <a:effectLst/>
                <a:latin typeface="Consolas" panose="020B0609020204030204" pitchFamily="49" charset="0"/>
              </a:rPr>
              <a:t>int</a:t>
            </a:r>
            <a:r>
              <a:rPr lang="en-US" sz="1200" b="0" i="0" u="none" strike="noStrike" dirty="0">
                <a:solidFill>
                  <a:srgbClr val="D4D4D4"/>
                </a:solidFill>
                <a:effectLst/>
                <a:latin typeface="Consolas" panose="020B0609020204030204" pitchFamily="49" charset="0"/>
              </a:rPr>
              <a:t> main</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dirty="0">
                <a:solidFill>
                  <a:srgbClr val="D4D4D4"/>
                </a:solidFill>
                <a:effectLst/>
                <a:latin typeface="Consolas" panose="020B0609020204030204" pitchFamily="49" charset="0"/>
              </a:rPr>
              <a:t>  </a:t>
            </a:r>
            <a:r>
              <a:rPr lang="en-US" sz="1200" b="0" i="0" u="none" strike="noStrike" dirty="0">
                <a:solidFill>
                  <a:srgbClr val="569CD6"/>
                </a:solidFill>
                <a:effectLst/>
                <a:latin typeface="Consolas" panose="020B0609020204030204" pitchFamily="49" charset="0"/>
              </a:rPr>
              <a:t>int</a:t>
            </a:r>
            <a:r>
              <a:rPr lang="en-US" sz="1200" b="0" i="0" u="none" strike="noStrike" dirty="0">
                <a:solidFill>
                  <a:srgbClr val="D4D4D4"/>
                </a:solidFill>
                <a:effectLst/>
                <a:latin typeface="Consolas" panose="020B0609020204030204" pitchFamily="49" charset="0"/>
              </a:rPr>
              <a:t> a</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dirty="0">
                <a:solidFill>
                  <a:srgbClr val="D4D4D4"/>
                </a:solidFill>
                <a:effectLst/>
                <a:latin typeface="Consolas" panose="020B0609020204030204" pitchFamily="49" charset="0"/>
              </a:rPr>
              <a:t>  </a:t>
            </a:r>
            <a:r>
              <a:rPr lang="en-US" sz="1200" b="0" i="0" u="none" strike="noStrike" dirty="0">
                <a:solidFill>
                  <a:srgbClr val="D4D4D4"/>
                </a:solidFill>
                <a:effectLst/>
                <a:latin typeface="Consolas" panose="020B0609020204030204" pitchFamily="49" charset="0"/>
              </a:rPr>
              <a:t>std::vector</a:t>
            </a:r>
            <a:r>
              <a:rPr lang="en-US" sz="1200" b="0" i="0" u="none" strike="noStrike" dirty="0">
                <a:solidFill>
                  <a:srgbClr val="DCDCDC"/>
                </a:solidFill>
                <a:effectLst/>
                <a:latin typeface="Consolas" panose="020B0609020204030204" pitchFamily="49" charset="0"/>
              </a:rPr>
              <a:t>&lt;</a:t>
            </a:r>
            <a:r>
              <a:rPr lang="en-US" sz="1200" b="0" i="0" u="none" strike="noStrike" dirty="0">
                <a:solidFill>
                  <a:srgbClr val="D4D4D4"/>
                </a:solidFill>
                <a:effectLst/>
                <a:latin typeface="Consolas" panose="020B0609020204030204" pitchFamily="49" charset="0"/>
              </a:rPr>
              <a:t> std::vector </a:t>
            </a:r>
            <a:r>
              <a:rPr lang="en-US" sz="1200" b="0" i="0" u="none" strike="noStrike" dirty="0">
                <a:solidFill>
                  <a:srgbClr val="DCDCDC"/>
                </a:solidFill>
                <a:effectLst/>
                <a:latin typeface="Consolas" panose="020B0609020204030204" pitchFamily="49" charset="0"/>
              </a:rPr>
              <a:t>&lt;</a:t>
            </a:r>
            <a:r>
              <a:rPr lang="en-US" sz="1200" b="0" i="0" u="none" strike="noStrike" dirty="0">
                <a:solidFill>
                  <a:srgbClr val="569CD6"/>
                </a:solidFill>
                <a:effectLst/>
                <a:latin typeface="Consolas" panose="020B0609020204030204" pitchFamily="49" charset="0"/>
              </a:rPr>
              <a:t>int</a:t>
            </a:r>
            <a:r>
              <a:rPr lang="en-US" sz="1200" b="0" i="0" u="none" strike="noStrike" dirty="0">
                <a:solidFill>
                  <a:srgbClr val="DCDCDC"/>
                </a:solidFill>
                <a:effectLst/>
                <a:latin typeface="Consolas" panose="020B0609020204030204" pitchFamily="49" charset="0"/>
              </a:rPr>
              <a:t>&gt;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DCDCDC"/>
                </a:solidFill>
                <a:effectLst/>
                <a:latin typeface="Consolas" panose="020B0609020204030204" pitchFamily="49" charset="0"/>
              </a:rPr>
              <a:t>&gt;</a:t>
            </a:r>
            <a:r>
              <a:rPr lang="en-US" sz="1200" b="0" i="0" u="none" strike="noStrike" dirty="0">
                <a:solidFill>
                  <a:srgbClr val="D4D4D4"/>
                </a:solidFill>
                <a:effectLst/>
                <a:latin typeface="Consolas" panose="020B0609020204030204" pitchFamily="49" charset="0"/>
              </a:rPr>
              <a:t> v</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dirty="0">
                <a:solidFill>
                  <a:srgbClr val="D4D4D4"/>
                </a:solidFill>
                <a:effectLst/>
                <a:latin typeface="Consolas" panose="020B0609020204030204" pitchFamily="49" charset="0"/>
              </a:rPr>
              <a:t>  </a:t>
            </a:r>
            <a:r>
              <a:rPr lang="en-US" sz="1200" b="0" i="0" u="none" strike="noStrike" dirty="0">
                <a:solidFill>
                  <a:srgbClr val="D4D4D4"/>
                </a:solidFill>
                <a:effectLst/>
                <a:latin typeface="Consolas" panose="020B0609020204030204" pitchFamily="49" charset="0"/>
              </a:rPr>
              <a:t>std::find</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v</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begin</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v</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end</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 </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b="0" i="0" u="none" strike="noStrike" dirty="0">
                <a:solidFill>
                  <a:srgbClr val="DCDCDC"/>
                </a:solidFill>
                <a:effectLst/>
                <a:latin typeface="Consolas" panose="020B0609020204030204" pitchFamily="49" charset="0"/>
              </a:rPr>
              <a:t>}</a:t>
            </a:r>
            <a:endParaRPr lang="en-US" sz="1200" b="0" i="0" u="none" strike="noStrike" dirty="0">
              <a:solidFill>
                <a:srgbClr val="D4D4D4"/>
              </a:solidFill>
              <a:effectLst/>
              <a:latin typeface="Consolas" panose="020B0609020204030204" pitchFamily="49" charset="0"/>
            </a:endParaRPr>
          </a:p>
          <a:p>
            <a:pPr marL="0" indent="0">
              <a:buNone/>
            </a:pPr>
            <a:br>
              <a:rPr lang="en-US" sz="1400" b="0" dirty="0">
                <a:solidFill>
                  <a:srgbClr val="D4D4D4"/>
                </a:solidFill>
                <a:effectLst/>
                <a:latin typeface="Consolas" panose="020B0609020204030204" pitchFamily="49" charset="0"/>
              </a:rPr>
            </a:br>
            <a:endParaRPr lang="en-US" sz="1400" b="0" dirty="0">
              <a:solidFill>
                <a:srgbClr val="D4D4D4"/>
              </a:solidFill>
              <a:effectLst/>
              <a:latin typeface="Consolas" panose="020B0609020204030204" pitchFamily="49" charset="0"/>
            </a:endParaRPr>
          </a:p>
        </p:txBody>
      </p:sp>
      <p:sp>
        <p:nvSpPr>
          <p:cNvPr id="8" name="TextBox 7">
            <a:extLst>
              <a:ext uri="{FF2B5EF4-FFF2-40B4-BE49-F238E27FC236}">
                <a16:creationId xmlns:a16="http://schemas.microsoft.com/office/drawing/2014/main" id="{D6A7B8D9-2022-63ED-2830-6636308CEB39}"/>
              </a:ext>
            </a:extLst>
          </p:cNvPr>
          <p:cNvSpPr txBox="1"/>
          <p:nvPr/>
        </p:nvSpPr>
        <p:spPr>
          <a:xfrm>
            <a:off x="4057649" y="2935452"/>
            <a:ext cx="6989760" cy="369332"/>
          </a:xfrm>
          <a:prstGeom prst="rect">
            <a:avLst/>
          </a:prstGeom>
          <a:solidFill>
            <a:schemeClr val="tx2">
              <a:lumMod val="50000"/>
            </a:schemeClr>
          </a:solidFill>
        </p:spPr>
        <p:txBody>
          <a:bodyPr wrap="square" rtlCol="0">
            <a:spAutoFit/>
          </a:bodyPr>
          <a:lstStyle/>
          <a:p>
            <a:r>
              <a:rPr lang="en-US" dirty="0"/>
              <a:t>-std=c++14</a:t>
            </a:r>
          </a:p>
        </p:txBody>
      </p:sp>
      <p:pic>
        <p:nvPicPr>
          <p:cNvPr id="4" name="Picture 3">
            <a:hlinkClick r:id="rId3"/>
            <a:extLst>
              <a:ext uri="{FF2B5EF4-FFF2-40B4-BE49-F238E27FC236}">
                <a16:creationId xmlns:a16="http://schemas.microsoft.com/office/drawing/2014/main" id="{AD686B63-1119-EA3C-4179-080380FA1BA8}"/>
              </a:ext>
            </a:extLst>
          </p:cNvPr>
          <p:cNvPicPr>
            <a:picLocks noChangeAspect="1"/>
          </p:cNvPicPr>
          <p:nvPr/>
        </p:nvPicPr>
        <p:blipFill>
          <a:blip r:embed="rId4"/>
          <a:stretch>
            <a:fillRect/>
          </a:stretch>
        </p:blipFill>
        <p:spPr>
          <a:xfrm>
            <a:off x="10617426" y="2905125"/>
            <a:ext cx="429985" cy="429985"/>
          </a:xfrm>
          <a:prstGeom prst="rect">
            <a:avLst/>
          </a:prstGeom>
        </p:spPr>
      </p:pic>
      <p:sp>
        <p:nvSpPr>
          <p:cNvPr id="9" name="TextBox 8">
            <a:extLst>
              <a:ext uri="{FF2B5EF4-FFF2-40B4-BE49-F238E27FC236}">
                <a16:creationId xmlns:a16="http://schemas.microsoft.com/office/drawing/2014/main" id="{A60B6ECE-4371-AC24-8C48-A9995F6C4328}"/>
              </a:ext>
            </a:extLst>
          </p:cNvPr>
          <p:cNvSpPr txBox="1"/>
          <p:nvPr/>
        </p:nvSpPr>
        <p:spPr>
          <a:xfrm>
            <a:off x="1141413" y="2935452"/>
            <a:ext cx="2792412" cy="369332"/>
          </a:xfrm>
          <a:prstGeom prst="rect">
            <a:avLst/>
          </a:prstGeom>
          <a:solidFill>
            <a:schemeClr val="tx2">
              <a:lumMod val="50000"/>
            </a:schemeClr>
          </a:solidFill>
        </p:spPr>
        <p:txBody>
          <a:bodyPr wrap="square" rtlCol="0">
            <a:spAutoFit/>
          </a:bodyPr>
          <a:lstStyle/>
          <a:p>
            <a:r>
              <a:rPr lang="en-US" dirty="0"/>
              <a:t>X86-64 clang (trunk)</a:t>
            </a:r>
          </a:p>
        </p:txBody>
      </p:sp>
      <p:sp>
        <p:nvSpPr>
          <p:cNvPr id="11" name="Content Placeholder 2">
            <a:extLst>
              <a:ext uri="{FF2B5EF4-FFF2-40B4-BE49-F238E27FC236}">
                <a16:creationId xmlns:a16="http://schemas.microsoft.com/office/drawing/2014/main" id="{E0476B91-4DAD-D3B8-C8F6-079704F7D660}"/>
              </a:ext>
            </a:extLst>
          </p:cNvPr>
          <p:cNvSpPr txBox="1">
            <a:spLocks/>
          </p:cNvSpPr>
          <p:nvPr/>
        </p:nvSpPr>
        <p:spPr>
          <a:xfrm>
            <a:off x="1141413" y="3345994"/>
            <a:ext cx="9905998" cy="2902405"/>
          </a:xfrm>
          <a:prstGeom prst="rect">
            <a:avLst/>
          </a:prstGeom>
          <a:solidFill>
            <a:schemeClr val="bg1"/>
          </a:solidFill>
        </p:spPr>
        <p:txBody>
          <a:bodyPr vert="horz" lIns="91440" tIns="45720" rIns="91440" bIns="45720" rtlCol="0" anchor="t" anchorCtr="0">
            <a:no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In file included from &lt;source&gt;:1:</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In file included from /opt/compiler-explorer/gcc-snapshot/lib/gcc/x86_64-linux-gnu/14.0.0/../../../../include/c++/14.0.0/vector:62:</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In file included from /opt/compiler-explorer/gcc-snapshot/lib/gcc/x86_64-linux-gnu/14.0.0/../../../../include/c++/14.0.0/bits/stl_algobase.h:71:</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/opt/compiler-explorer/gcc-snapshot/lib/gcc/x86_64-linux-gnu/14.0.0/../../../../include/c++/14.0.0/bits/predefined_ops.h:270:17: error: invalid operands to binary expression ('std::vector&lt;int&gt;' and 'const int')</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  270 |         { return *__it == _</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M_value</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 }</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      |                  ~~~~~ ^  ~~~~~~~~</a:t>
            </a:r>
          </a:p>
        </p:txBody>
      </p:sp>
    </p:spTree>
    <p:extLst>
      <p:ext uri="{BB962C8B-B14F-4D97-AF65-F5344CB8AC3E}">
        <p14:creationId xmlns:p14="http://schemas.microsoft.com/office/powerpoint/2010/main" val="388357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
                                  </p:iterate>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par>
                          <p:cTn id="7" fill="hold">
                            <p:stCondLst>
                              <p:cond delay="561"/>
                            </p:stCondLst>
                            <p:childTnLst>
                              <p:par>
                                <p:cTn id="8" presetID="1" presetClass="entr" presetSubtype="0" fill="hold" nodeType="afterEffect">
                                  <p:stCondLst>
                                    <p:cond delay="0"/>
                                  </p:stCondLst>
                                  <p:iterate type="wd">
                                    <p:tmAbs val="20"/>
                                  </p:iterate>
                                  <p:childTnLst>
                                    <p:set>
                                      <p:cBhvr>
                                        <p:cTn id="9" dur="1" fill="hold">
                                          <p:stCondLst>
                                            <p:cond delay="0"/>
                                          </p:stCondLst>
                                        </p:cTn>
                                        <p:tgtEl>
                                          <p:spTgt spid="11">
                                            <p:txEl>
                                              <p:pRg st="1" end="1"/>
                                            </p:txEl>
                                          </p:spTgt>
                                        </p:tgtEl>
                                        <p:attrNameLst>
                                          <p:attrName>style.visibility</p:attrName>
                                        </p:attrNameLst>
                                      </p:cBhvr>
                                      <p:to>
                                        <p:strVal val="visible"/>
                                      </p:to>
                                    </p:set>
                                  </p:childTnLst>
                                </p:cTn>
                              </p:par>
                            </p:childTnLst>
                          </p:cTn>
                        </p:par>
                        <p:par>
                          <p:cTn id="10" fill="hold">
                            <p:stCondLst>
                              <p:cond delay="1122"/>
                            </p:stCondLst>
                            <p:childTnLst>
                              <p:par>
                                <p:cTn id="11" presetID="1" presetClass="entr" presetSubtype="0" fill="hold" nodeType="afterEffect">
                                  <p:stCondLst>
                                    <p:cond delay="0"/>
                                  </p:stCondLst>
                                  <p:iterate type="wd">
                                    <p:tmAbs val="20"/>
                                  </p:iterate>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par>
                          <p:cTn id="13" fill="hold">
                            <p:stCondLst>
                              <p:cond delay="1803"/>
                            </p:stCondLst>
                            <p:childTnLst>
                              <p:par>
                                <p:cTn id="14" presetID="1" presetClass="entr" presetSubtype="0" fill="hold" nodeType="afterEffect">
                                  <p:stCondLst>
                                    <p:cond delay="0"/>
                                  </p:stCondLst>
                                  <p:iterate type="wd">
                                    <p:tmAbs val="20"/>
                                  </p:iterate>
                                  <p:childTnLst>
                                    <p:set>
                                      <p:cBhvr>
                                        <p:cTn id="15" dur="1" fill="hold">
                                          <p:stCondLst>
                                            <p:cond delay="0"/>
                                          </p:stCondLst>
                                        </p:cTn>
                                        <p:tgtEl>
                                          <p:spTgt spid="11">
                                            <p:txEl>
                                              <p:pRg st="3" end="3"/>
                                            </p:txEl>
                                          </p:spTgt>
                                        </p:tgtEl>
                                        <p:attrNameLst>
                                          <p:attrName>style.visibility</p:attrName>
                                        </p:attrNameLst>
                                      </p:cBhvr>
                                      <p:to>
                                        <p:strVal val="visible"/>
                                      </p:to>
                                    </p:set>
                                  </p:childTnLst>
                                </p:cTn>
                              </p:par>
                            </p:childTnLst>
                          </p:cTn>
                        </p:par>
                        <p:par>
                          <p:cTn id="16" fill="hold">
                            <p:stCondLst>
                              <p:cond delay="2764"/>
                            </p:stCondLst>
                            <p:childTnLst>
                              <p:par>
                                <p:cTn id="17" presetID="1" presetClass="entr" presetSubtype="0" fill="hold" nodeType="afterEffect">
                                  <p:stCondLst>
                                    <p:cond delay="0"/>
                                  </p:stCondLst>
                                  <p:iterate type="wd">
                                    <p:tmAbs val="20"/>
                                  </p:iterate>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par>
                          <p:cTn id="19" fill="hold">
                            <p:stCondLst>
                              <p:cond delay="3025"/>
                            </p:stCondLst>
                            <p:childTnLst>
                              <p:par>
                                <p:cTn id="20" presetID="1" presetClass="entr" presetSubtype="0" fill="hold" nodeType="afterEffect">
                                  <p:stCondLst>
                                    <p:cond delay="0"/>
                                  </p:stCondLst>
                                  <p:iterate type="wd">
                                    <p:tmAbs val="20"/>
                                  </p:iterate>
                                  <p:childTnLst>
                                    <p:set>
                                      <p:cBhvr>
                                        <p:cTn id="21"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26F19-20A1-541A-1E33-FCBDBE5E0909}"/>
              </a:ext>
            </a:extLst>
          </p:cNvPr>
          <p:cNvSpPr>
            <a:spLocks noGrp="1"/>
          </p:cNvSpPr>
          <p:nvPr>
            <p:ph type="title"/>
          </p:nvPr>
        </p:nvSpPr>
        <p:spPr>
          <a:xfrm>
            <a:off x="1141413" y="609600"/>
            <a:ext cx="9905998" cy="533400"/>
          </a:xfrm>
        </p:spPr>
        <p:txBody>
          <a:bodyPr>
            <a:normAutofit fontScale="90000"/>
          </a:bodyPr>
          <a:lstStyle/>
          <a:p>
            <a:r>
              <a:rPr lang="en-US" dirty="0"/>
              <a:t>Template errors 	</a:t>
            </a:r>
          </a:p>
        </p:txBody>
      </p:sp>
      <p:sp>
        <p:nvSpPr>
          <p:cNvPr id="3" name="Content Placeholder 2">
            <a:extLst>
              <a:ext uri="{FF2B5EF4-FFF2-40B4-BE49-F238E27FC236}">
                <a16:creationId xmlns:a16="http://schemas.microsoft.com/office/drawing/2014/main" id="{6D53CCC8-7B17-4BBC-4C0B-D9AFAC35C014}"/>
              </a:ext>
            </a:extLst>
          </p:cNvPr>
          <p:cNvSpPr>
            <a:spLocks noGrp="1"/>
          </p:cNvSpPr>
          <p:nvPr>
            <p:ph idx="1"/>
          </p:nvPr>
        </p:nvSpPr>
        <p:spPr>
          <a:xfrm>
            <a:off x="1141413" y="1143001"/>
            <a:ext cx="9905998" cy="1762124"/>
          </a:xfrm>
          <a:solidFill>
            <a:schemeClr val="bg1"/>
          </a:solidFill>
        </p:spPr>
        <p:txBody>
          <a:bodyPr anchor="t" anchorCtr="0">
            <a:noAutofit/>
          </a:bodyPr>
          <a:lstStyle/>
          <a:p>
            <a:pPr marL="0" indent="0" algn="l">
              <a:buNone/>
            </a:pPr>
            <a:r>
              <a:rPr lang="en-US" sz="1200" b="0" i="0" u="none" strike="noStrike" dirty="0">
                <a:solidFill>
                  <a:srgbClr val="569CD6"/>
                </a:solidFill>
                <a:effectLst/>
                <a:latin typeface="Consolas" panose="020B0609020204030204" pitchFamily="49" charset="0"/>
              </a:rPr>
              <a:t>#include</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569CD6"/>
                </a:solidFill>
                <a:effectLst/>
                <a:latin typeface="Consolas" panose="020B0609020204030204" pitchFamily="49" charset="0"/>
              </a:rPr>
              <a:t>&lt;</a:t>
            </a:r>
            <a:r>
              <a:rPr lang="en-US" sz="1200" b="0" i="0" u="none" strike="noStrike" dirty="0">
                <a:solidFill>
                  <a:srgbClr val="CE9178"/>
                </a:solidFill>
                <a:effectLst/>
                <a:latin typeface="Consolas" panose="020B0609020204030204" pitchFamily="49" charset="0"/>
              </a:rPr>
              <a:t>vector</a:t>
            </a:r>
            <a:r>
              <a:rPr lang="en-US" sz="1200" b="0" i="0" u="none" strike="noStrike" dirty="0">
                <a:solidFill>
                  <a:srgbClr val="569CD6"/>
                </a:solidFill>
                <a:effectLst/>
                <a:latin typeface="Consolas" panose="020B0609020204030204" pitchFamily="49" charset="0"/>
              </a:rPr>
              <a:t>&gt;</a:t>
            </a:r>
            <a:br>
              <a:rPr lang="en-US" sz="1200" dirty="0">
                <a:solidFill>
                  <a:srgbClr val="D4D4D4"/>
                </a:solidFill>
                <a:effectLst/>
                <a:latin typeface="Consolas" panose="020B0609020204030204" pitchFamily="49" charset="0"/>
              </a:rPr>
            </a:br>
            <a:r>
              <a:rPr lang="en-US" sz="1200" b="0" i="0" u="none" strike="noStrike" dirty="0">
                <a:solidFill>
                  <a:srgbClr val="569CD6"/>
                </a:solidFill>
                <a:effectLst/>
                <a:latin typeface="Consolas" panose="020B0609020204030204" pitchFamily="49" charset="0"/>
              </a:rPr>
              <a:t>#include</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569CD6"/>
                </a:solidFill>
                <a:effectLst/>
                <a:latin typeface="Consolas" panose="020B0609020204030204" pitchFamily="49" charset="0"/>
              </a:rPr>
              <a:t>&lt;</a:t>
            </a:r>
            <a:r>
              <a:rPr lang="en-US" sz="1200" b="0" i="0" u="none" strike="noStrike" dirty="0">
                <a:solidFill>
                  <a:srgbClr val="CE9178"/>
                </a:solidFill>
                <a:effectLst/>
                <a:latin typeface="Consolas" panose="020B0609020204030204" pitchFamily="49" charset="0"/>
              </a:rPr>
              <a:t>algorithm</a:t>
            </a:r>
            <a:r>
              <a:rPr lang="en-US" sz="1200" b="0" i="0" u="none" strike="noStrike" dirty="0">
                <a:solidFill>
                  <a:srgbClr val="569CD6"/>
                </a:solidFill>
                <a:effectLst/>
                <a:latin typeface="Consolas" panose="020B0609020204030204" pitchFamily="49" charset="0"/>
              </a:rPr>
              <a:t>&gt;</a:t>
            </a:r>
            <a:endParaRPr lang="en-US" sz="1200" b="0" i="0" u="none" strike="noStrike" dirty="0">
              <a:solidFill>
                <a:srgbClr val="D4D4D4"/>
              </a:solidFill>
              <a:effectLst/>
              <a:latin typeface="Consolas" panose="020B0609020204030204" pitchFamily="49" charset="0"/>
            </a:endParaRPr>
          </a:p>
          <a:p>
            <a:pPr marL="0" indent="0" algn="l">
              <a:buNone/>
            </a:pPr>
            <a:r>
              <a:rPr lang="en-US" sz="1200" b="0" i="0" u="none" strike="noStrike" dirty="0">
                <a:solidFill>
                  <a:srgbClr val="569CD6"/>
                </a:solidFill>
                <a:effectLst/>
                <a:latin typeface="Consolas" panose="020B0609020204030204" pitchFamily="49" charset="0"/>
              </a:rPr>
              <a:t>int</a:t>
            </a:r>
            <a:r>
              <a:rPr lang="en-US" sz="1200" b="0" i="0" u="none" strike="noStrike" dirty="0">
                <a:solidFill>
                  <a:srgbClr val="D4D4D4"/>
                </a:solidFill>
                <a:effectLst/>
                <a:latin typeface="Consolas" panose="020B0609020204030204" pitchFamily="49" charset="0"/>
              </a:rPr>
              <a:t> main</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dirty="0">
                <a:solidFill>
                  <a:srgbClr val="D4D4D4"/>
                </a:solidFill>
                <a:effectLst/>
                <a:latin typeface="Consolas" panose="020B0609020204030204" pitchFamily="49" charset="0"/>
              </a:rPr>
              <a:t>  </a:t>
            </a:r>
            <a:r>
              <a:rPr lang="en-US" sz="1200" b="0" i="0" u="none" strike="noStrike" dirty="0">
                <a:solidFill>
                  <a:srgbClr val="569CD6"/>
                </a:solidFill>
                <a:effectLst/>
                <a:latin typeface="Consolas" panose="020B0609020204030204" pitchFamily="49" charset="0"/>
              </a:rPr>
              <a:t>int</a:t>
            </a:r>
            <a:r>
              <a:rPr lang="en-US" sz="1200" b="0" i="0" u="none" strike="noStrike" dirty="0">
                <a:solidFill>
                  <a:srgbClr val="D4D4D4"/>
                </a:solidFill>
                <a:effectLst/>
                <a:latin typeface="Consolas" panose="020B0609020204030204" pitchFamily="49" charset="0"/>
              </a:rPr>
              <a:t> a</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dirty="0">
                <a:solidFill>
                  <a:srgbClr val="D4D4D4"/>
                </a:solidFill>
                <a:effectLst/>
                <a:latin typeface="Consolas" panose="020B0609020204030204" pitchFamily="49" charset="0"/>
              </a:rPr>
              <a:t>  </a:t>
            </a:r>
            <a:r>
              <a:rPr lang="en-US" sz="1200" b="0" i="0" u="none" strike="noStrike" dirty="0">
                <a:solidFill>
                  <a:srgbClr val="D4D4D4"/>
                </a:solidFill>
                <a:effectLst/>
                <a:latin typeface="Consolas" panose="020B0609020204030204" pitchFamily="49" charset="0"/>
              </a:rPr>
              <a:t>std::vector</a:t>
            </a:r>
            <a:r>
              <a:rPr lang="en-US" sz="1200" b="0" i="0" u="none" strike="noStrike" dirty="0">
                <a:solidFill>
                  <a:srgbClr val="DCDCDC"/>
                </a:solidFill>
                <a:effectLst/>
                <a:latin typeface="Consolas" panose="020B0609020204030204" pitchFamily="49" charset="0"/>
              </a:rPr>
              <a:t>&lt;</a:t>
            </a:r>
            <a:r>
              <a:rPr lang="en-US" sz="1200" b="0" i="0" u="none" strike="noStrike" dirty="0">
                <a:solidFill>
                  <a:srgbClr val="D4D4D4"/>
                </a:solidFill>
                <a:effectLst/>
                <a:latin typeface="Consolas" panose="020B0609020204030204" pitchFamily="49" charset="0"/>
              </a:rPr>
              <a:t> std::vector </a:t>
            </a:r>
            <a:r>
              <a:rPr lang="en-US" sz="1200" b="0" i="0" u="none" strike="noStrike" dirty="0">
                <a:solidFill>
                  <a:srgbClr val="DCDCDC"/>
                </a:solidFill>
                <a:effectLst/>
                <a:latin typeface="Consolas" panose="020B0609020204030204" pitchFamily="49" charset="0"/>
              </a:rPr>
              <a:t>&lt;</a:t>
            </a:r>
            <a:r>
              <a:rPr lang="en-US" sz="1200" b="0" i="0" u="none" strike="noStrike" dirty="0">
                <a:solidFill>
                  <a:srgbClr val="569CD6"/>
                </a:solidFill>
                <a:effectLst/>
                <a:latin typeface="Consolas" panose="020B0609020204030204" pitchFamily="49" charset="0"/>
              </a:rPr>
              <a:t>int</a:t>
            </a:r>
            <a:r>
              <a:rPr lang="en-US" sz="1200" b="0" i="0" u="none" strike="noStrike" dirty="0">
                <a:solidFill>
                  <a:srgbClr val="DCDCDC"/>
                </a:solidFill>
                <a:effectLst/>
                <a:latin typeface="Consolas" panose="020B0609020204030204" pitchFamily="49" charset="0"/>
              </a:rPr>
              <a:t>&gt;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DCDCDC"/>
                </a:solidFill>
                <a:effectLst/>
                <a:latin typeface="Consolas" panose="020B0609020204030204" pitchFamily="49" charset="0"/>
              </a:rPr>
              <a:t>&gt;</a:t>
            </a:r>
            <a:r>
              <a:rPr lang="en-US" sz="1200" b="0" i="0" u="none" strike="noStrike" dirty="0">
                <a:solidFill>
                  <a:srgbClr val="D4D4D4"/>
                </a:solidFill>
                <a:effectLst/>
                <a:latin typeface="Consolas" panose="020B0609020204030204" pitchFamily="49" charset="0"/>
              </a:rPr>
              <a:t> v</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dirty="0">
                <a:solidFill>
                  <a:srgbClr val="D4D4D4"/>
                </a:solidFill>
                <a:effectLst/>
                <a:latin typeface="Consolas" panose="020B0609020204030204" pitchFamily="49" charset="0"/>
              </a:rPr>
              <a:t>  </a:t>
            </a:r>
            <a:r>
              <a:rPr lang="en-US" sz="1200" b="0" i="0" u="none" strike="noStrike" dirty="0">
                <a:solidFill>
                  <a:srgbClr val="D4D4D4"/>
                </a:solidFill>
                <a:effectLst/>
                <a:latin typeface="Consolas" panose="020B0609020204030204" pitchFamily="49" charset="0"/>
              </a:rPr>
              <a:t>std::find</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v</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begin</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v</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end</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 </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b="0" i="0" u="none" strike="noStrike" dirty="0">
                <a:solidFill>
                  <a:srgbClr val="DCDCDC"/>
                </a:solidFill>
                <a:effectLst/>
                <a:latin typeface="Consolas" panose="020B0609020204030204" pitchFamily="49" charset="0"/>
              </a:rPr>
              <a:t>}</a:t>
            </a:r>
            <a:endParaRPr lang="en-US" sz="1200" b="0" i="0" u="none" strike="noStrike" dirty="0">
              <a:solidFill>
                <a:srgbClr val="D4D4D4"/>
              </a:solidFill>
              <a:effectLst/>
              <a:latin typeface="Consolas" panose="020B0609020204030204" pitchFamily="49" charset="0"/>
            </a:endParaRPr>
          </a:p>
          <a:p>
            <a:pPr marL="0" indent="0">
              <a:buNone/>
            </a:pPr>
            <a:br>
              <a:rPr lang="en-US" sz="1400" b="0" dirty="0">
                <a:solidFill>
                  <a:srgbClr val="D4D4D4"/>
                </a:solidFill>
                <a:effectLst/>
                <a:latin typeface="Consolas" panose="020B0609020204030204" pitchFamily="49" charset="0"/>
              </a:rPr>
            </a:br>
            <a:endParaRPr lang="en-US" sz="1400" b="0" dirty="0">
              <a:solidFill>
                <a:srgbClr val="D4D4D4"/>
              </a:solidFill>
              <a:effectLst/>
              <a:latin typeface="Consolas" panose="020B0609020204030204" pitchFamily="49" charset="0"/>
            </a:endParaRPr>
          </a:p>
        </p:txBody>
      </p:sp>
      <p:sp>
        <p:nvSpPr>
          <p:cNvPr id="8" name="TextBox 7">
            <a:extLst>
              <a:ext uri="{FF2B5EF4-FFF2-40B4-BE49-F238E27FC236}">
                <a16:creationId xmlns:a16="http://schemas.microsoft.com/office/drawing/2014/main" id="{D6A7B8D9-2022-63ED-2830-6636308CEB39}"/>
              </a:ext>
            </a:extLst>
          </p:cNvPr>
          <p:cNvSpPr txBox="1"/>
          <p:nvPr/>
        </p:nvSpPr>
        <p:spPr>
          <a:xfrm>
            <a:off x="4057649" y="2935452"/>
            <a:ext cx="6989760" cy="369332"/>
          </a:xfrm>
          <a:prstGeom prst="rect">
            <a:avLst/>
          </a:prstGeom>
          <a:solidFill>
            <a:schemeClr val="tx2">
              <a:lumMod val="50000"/>
            </a:schemeClr>
          </a:solidFill>
        </p:spPr>
        <p:txBody>
          <a:bodyPr wrap="square" rtlCol="0">
            <a:spAutoFit/>
          </a:bodyPr>
          <a:lstStyle/>
          <a:p>
            <a:r>
              <a:rPr lang="en-US" dirty="0"/>
              <a:t>-std=c++14 -Wall</a:t>
            </a:r>
          </a:p>
        </p:txBody>
      </p:sp>
      <p:pic>
        <p:nvPicPr>
          <p:cNvPr id="4" name="Picture 3">
            <a:hlinkClick r:id="rId3"/>
            <a:extLst>
              <a:ext uri="{FF2B5EF4-FFF2-40B4-BE49-F238E27FC236}">
                <a16:creationId xmlns:a16="http://schemas.microsoft.com/office/drawing/2014/main" id="{AD686B63-1119-EA3C-4179-080380FA1BA8}"/>
              </a:ext>
            </a:extLst>
          </p:cNvPr>
          <p:cNvPicPr>
            <a:picLocks noChangeAspect="1"/>
          </p:cNvPicPr>
          <p:nvPr/>
        </p:nvPicPr>
        <p:blipFill>
          <a:blip r:embed="rId4"/>
          <a:stretch>
            <a:fillRect/>
          </a:stretch>
        </p:blipFill>
        <p:spPr>
          <a:xfrm>
            <a:off x="10617426" y="2905125"/>
            <a:ext cx="429985" cy="429985"/>
          </a:xfrm>
          <a:prstGeom prst="rect">
            <a:avLst/>
          </a:prstGeom>
        </p:spPr>
      </p:pic>
      <p:sp>
        <p:nvSpPr>
          <p:cNvPr id="9" name="TextBox 8">
            <a:extLst>
              <a:ext uri="{FF2B5EF4-FFF2-40B4-BE49-F238E27FC236}">
                <a16:creationId xmlns:a16="http://schemas.microsoft.com/office/drawing/2014/main" id="{A60B6ECE-4371-AC24-8C48-A9995F6C4328}"/>
              </a:ext>
            </a:extLst>
          </p:cNvPr>
          <p:cNvSpPr txBox="1"/>
          <p:nvPr/>
        </p:nvSpPr>
        <p:spPr>
          <a:xfrm>
            <a:off x="1141413" y="2935452"/>
            <a:ext cx="2792412" cy="369332"/>
          </a:xfrm>
          <a:prstGeom prst="rect">
            <a:avLst/>
          </a:prstGeom>
          <a:solidFill>
            <a:schemeClr val="tx2">
              <a:lumMod val="50000"/>
            </a:schemeClr>
          </a:solidFill>
        </p:spPr>
        <p:txBody>
          <a:bodyPr wrap="square" rtlCol="0">
            <a:spAutoFit/>
          </a:bodyPr>
          <a:lstStyle/>
          <a:p>
            <a:r>
              <a:rPr lang="en-US" dirty="0"/>
              <a:t>X86-64 clang (trunk)</a:t>
            </a:r>
          </a:p>
        </p:txBody>
      </p:sp>
      <p:sp>
        <p:nvSpPr>
          <p:cNvPr id="11" name="Content Placeholder 2">
            <a:extLst>
              <a:ext uri="{FF2B5EF4-FFF2-40B4-BE49-F238E27FC236}">
                <a16:creationId xmlns:a16="http://schemas.microsoft.com/office/drawing/2014/main" id="{E0476B91-4DAD-D3B8-C8F6-079704F7D660}"/>
              </a:ext>
            </a:extLst>
          </p:cNvPr>
          <p:cNvSpPr txBox="1">
            <a:spLocks/>
          </p:cNvSpPr>
          <p:nvPr/>
        </p:nvSpPr>
        <p:spPr>
          <a:xfrm>
            <a:off x="1141413" y="3345994"/>
            <a:ext cx="9905998" cy="2902405"/>
          </a:xfrm>
          <a:prstGeom prst="rect">
            <a:avLst/>
          </a:prstGeom>
          <a:solidFill>
            <a:schemeClr val="bg1"/>
          </a:solidFill>
        </p:spPr>
        <p:txBody>
          <a:bodyPr vert="horz" lIns="91440" tIns="45720" rIns="91440" bIns="45720" rtlCol="0" anchor="t" anchorCtr="0">
            <a:no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1100" dirty="0">
                <a:solidFill>
                  <a:srgbClr val="D4D4D4"/>
                </a:solidFill>
                <a:effectLst/>
                <a:latin typeface="JetBrains Mono" panose="02000009000000000000" pitchFamily="49" charset="0"/>
              </a:rPr>
              <a:t>&lt;</a:t>
            </a:r>
            <a:r>
              <a:rPr lang="en-US" sz="1100" dirty="0">
                <a:solidFill>
                  <a:srgbClr val="CCCCCC"/>
                </a:solidFill>
                <a:effectLst/>
                <a:latin typeface="JetBrains Mono" panose="02000009000000000000" pitchFamily="49" charset="0"/>
              </a:rPr>
              <a:t>source</a:t>
            </a:r>
            <a:r>
              <a:rPr lang="en-US" sz="1100" dirty="0">
                <a:solidFill>
                  <a:srgbClr val="D4D4D4"/>
                </a:solidFill>
                <a:effectLst/>
                <a:latin typeface="JetBrains Mono" panose="02000009000000000000" pitchFamily="49" charset="0"/>
              </a:rPr>
              <a:t>&gt;</a:t>
            </a:r>
            <a:r>
              <a:rPr lang="en-US" sz="1100" dirty="0">
                <a:solidFill>
                  <a:srgbClr val="CCCCCC"/>
                </a:solidFill>
                <a:effectLst/>
                <a:latin typeface="JetBrains Mono" panose="02000009000000000000" pitchFamily="49" charset="0"/>
              </a:rPr>
              <a:t>:</a:t>
            </a:r>
            <a:r>
              <a:rPr lang="en-US" sz="1100" dirty="0">
                <a:solidFill>
                  <a:srgbClr val="B5CEA8"/>
                </a:solidFill>
                <a:effectLst/>
                <a:latin typeface="JetBrains Mono" panose="02000009000000000000" pitchFamily="49" charset="0"/>
              </a:rPr>
              <a:t>7</a:t>
            </a:r>
            <a:r>
              <a:rPr lang="en-US" sz="1100" dirty="0">
                <a:solidFill>
                  <a:srgbClr val="CCCCCC"/>
                </a:solidFill>
                <a:effectLst/>
                <a:latin typeface="JetBrains Mono" panose="02000009000000000000" pitchFamily="49" charset="0"/>
              </a:rPr>
              <a:t>:</a:t>
            </a:r>
            <a:r>
              <a:rPr lang="en-US" sz="1100" dirty="0">
                <a:solidFill>
                  <a:srgbClr val="B5CEA8"/>
                </a:solidFill>
                <a:effectLst/>
                <a:latin typeface="JetBrains Mono" panose="02000009000000000000" pitchFamily="49" charset="0"/>
              </a:rPr>
              <a:t>36</a:t>
            </a:r>
            <a:r>
              <a:rPr lang="en-US" sz="1100" dirty="0">
                <a:solidFill>
                  <a:srgbClr val="CCCCCC"/>
                </a:solidFill>
                <a:effectLst/>
                <a:latin typeface="JetBrains Mono" panose="02000009000000000000" pitchFamily="49" charset="0"/>
              </a:rPr>
              <a:t>: warning: variable </a:t>
            </a:r>
            <a:r>
              <a:rPr lang="en-US" sz="1100" dirty="0">
                <a:solidFill>
                  <a:srgbClr val="CE9178"/>
                </a:solidFill>
                <a:effectLst/>
                <a:latin typeface="JetBrains Mono" panose="02000009000000000000" pitchFamily="49" charset="0"/>
              </a:rPr>
              <a:t>'a'</a:t>
            </a:r>
            <a:r>
              <a:rPr lang="en-US" sz="1100" dirty="0">
                <a:solidFill>
                  <a:srgbClr val="CCCCCC"/>
                </a:solidFill>
                <a:effectLst/>
                <a:latin typeface="JetBrains Mono" panose="02000009000000000000" pitchFamily="49" charset="0"/>
              </a:rPr>
              <a:t> is uninitialized when passed as a </a:t>
            </a:r>
            <a:r>
              <a:rPr lang="en-US" sz="1100" dirty="0">
                <a:solidFill>
                  <a:srgbClr val="569CD6"/>
                </a:solidFill>
                <a:effectLst/>
                <a:latin typeface="JetBrains Mono" panose="02000009000000000000" pitchFamily="49" charset="0"/>
              </a:rPr>
              <a:t>const</a:t>
            </a:r>
            <a:r>
              <a:rPr lang="en-US" sz="1100" dirty="0">
                <a:solidFill>
                  <a:srgbClr val="CCCCCC"/>
                </a:solidFill>
                <a:effectLst/>
                <a:latin typeface="JetBrains Mono" panose="02000009000000000000" pitchFamily="49" charset="0"/>
              </a:rPr>
              <a:t> reference argument here [</a:t>
            </a:r>
            <a:r>
              <a:rPr lang="en-US" sz="1100" dirty="0">
                <a:solidFill>
                  <a:srgbClr val="D4D4D4"/>
                </a:solidFill>
                <a:effectLst/>
                <a:latin typeface="JetBrains Mono" panose="02000009000000000000" pitchFamily="49" charset="0"/>
              </a:rPr>
              <a:t>-</a:t>
            </a:r>
            <a:r>
              <a:rPr lang="en-US" sz="1100" dirty="0" err="1">
                <a:solidFill>
                  <a:srgbClr val="CCCCCC"/>
                </a:solidFill>
                <a:effectLst/>
                <a:latin typeface="JetBrains Mono" panose="02000009000000000000" pitchFamily="49" charset="0"/>
              </a:rPr>
              <a:t>Wuninitialized</a:t>
            </a:r>
            <a:r>
              <a:rPr lang="en-US" sz="1100" dirty="0">
                <a:solidFill>
                  <a:srgbClr val="D4D4D4"/>
                </a:solidFill>
                <a:effectLst/>
                <a:latin typeface="JetBrains Mono" panose="02000009000000000000" pitchFamily="49" charset="0"/>
              </a:rPr>
              <a:t>-</a:t>
            </a:r>
            <a:r>
              <a:rPr lang="en-US" sz="1100" dirty="0">
                <a:solidFill>
                  <a:srgbClr val="569CD6"/>
                </a:solidFill>
                <a:effectLst/>
                <a:latin typeface="JetBrains Mono" panose="02000009000000000000" pitchFamily="49" charset="0"/>
              </a:rPr>
              <a:t>const</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reference]</a:t>
            </a:r>
          </a:p>
          <a:p>
            <a:pPr marL="0" indent="0">
              <a:buNone/>
            </a:pPr>
            <a:r>
              <a:rPr lang="en-US" sz="1100" dirty="0">
                <a:solidFill>
                  <a:srgbClr val="B5CEA8"/>
                </a:solidFill>
                <a:effectLst/>
                <a:latin typeface="JetBrains Mono" panose="02000009000000000000" pitchFamily="49" charset="0"/>
              </a:rPr>
              <a:t>7</a:t>
            </a:r>
            <a:r>
              <a:rPr lang="en-US" sz="1100" dirty="0">
                <a:solidFill>
                  <a:srgbClr val="CCCCCC"/>
                </a:solidFill>
                <a:effectLst/>
                <a:latin typeface="JetBrains Mono" panose="02000009000000000000" pitchFamily="49" charset="0"/>
              </a:rPr>
              <a:t> </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 </a:t>
            </a:r>
            <a:r>
              <a:rPr lang="en-US" sz="1100" dirty="0">
                <a:solidFill>
                  <a:srgbClr val="4EC9B0"/>
                </a:solidFill>
                <a:effectLst/>
                <a:latin typeface="JetBrains Mono" panose="02000009000000000000" pitchFamily="49" charset="0"/>
              </a:rPr>
              <a:t>std</a:t>
            </a:r>
            <a:r>
              <a:rPr lang="en-US" sz="1100" dirty="0">
                <a:solidFill>
                  <a:srgbClr val="CCCCCC"/>
                </a:solidFill>
                <a:effectLst/>
                <a:latin typeface="JetBrains Mono" panose="02000009000000000000" pitchFamily="49" charset="0"/>
              </a:rPr>
              <a:t>::</a:t>
            </a:r>
            <a:r>
              <a:rPr lang="en-US" sz="1100" dirty="0">
                <a:solidFill>
                  <a:srgbClr val="DCDCAA"/>
                </a:solidFill>
                <a:effectLst/>
                <a:latin typeface="JetBrains Mono" panose="02000009000000000000" pitchFamily="49" charset="0"/>
              </a:rPr>
              <a:t>find</a:t>
            </a:r>
            <a:r>
              <a:rPr lang="en-US" sz="1100" dirty="0">
                <a:solidFill>
                  <a:srgbClr val="CCCCCC"/>
                </a:solidFill>
                <a:effectLst/>
                <a:latin typeface="JetBrains Mono" panose="02000009000000000000" pitchFamily="49" charset="0"/>
              </a:rPr>
              <a:t>( </a:t>
            </a:r>
            <a:r>
              <a:rPr lang="en-US" sz="1100" dirty="0">
                <a:solidFill>
                  <a:srgbClr val="9CDCFE"/>
                </a:solidFill>
                <a:effectLst/>
                <a:latin typeface="JetBrains Mono" panose="02000009000000000000" pitchFamily="49" charset="0"/>
              </a:rPr>
              <a:t>v</a:t>
            </a:r>
            <a:r>
              <a:rPr lang="en-US" sz="1100" dirty="0">
                <a:solidFill>
                  <a:srgbClr val="CCCCCC"/>
                </a:solidFill>
                <a:effectLst/>
                <a:latin typeface="JetBrains Mono" panose="02000009000000000000" pitchFamily="49" charset="0"/>
              </a:rPr>
              <a:t>.</a:t>
            </a:r>
            <a:r>
              <a:rPr lang="en-US" sz="1100" dirty="0">
                <a:solidFill>
                  <a:srgbClr val="DCDCAA"/>
                </a:solidFill>
                <a:effectLst/>
                <a:latin typeface="JetBrains Mono" panose="02000009000000000000" pitchFamily="49" charset="0"/>
              </a:rPr>
              <a:t>begin</a:t>
            </a:r>
            <a:r>
              <a:rPr lang="en-US" sz="1100" dirty="0">
                <a:solidFill>
                  <a:srgbClr val="CCCCCC"/>
                </a:solidFill>
                <a:effectLst/>
                <a:latin typeface="JetBrains Mono" panose="02000009000000000000" pitchFamily="49" charset="0"/>
              </a:rPr>
              <a:t>(), </a:t>
            </a:r>
            <a:r>
              <a:rPr lang="en-US" sz="1100" dirty="0">
                <a:solidFill>
                  <a:srgbClr val="9CDCFE"/>
                </a:solidFill>
                <a:effectLst/>
                <a:latin typeface="JetBrains Mono" panose="02000009000000000000" pitchFamily="49" charset="0"/>
              </a:rPr>
              <a:t>v</a:t>
            </a:r>
            <a:r>
              <a:rPr lang="en-US" sz="1100" dirty="0">
                <a:solidFill>
                  <a:srgbClr val="CCCCCC"/>
                </a:solidFill>
                <a:effectLst/>
                <a:latin typeface="JetBrains Mono" panose="02000009000000000000" pitchFamily="49" charset="0"/>
              </a:rPr>
              <a:t>.</a:t>
            </a:r>
            <a:r>
              <a:rPr lang="en-US" sz="1100" dirty="0">
                <a:solidFill>
                  <a:srgbClr val="DCDCAA"/>
                </a:solidFill>
                <a:effectLst/>
                <a:latin typeface="JetBrains Mono" panose="02000009000000000000" pitchFamily="49" charset="0"/>
              </a:rPr>
              <a:t>end</a:t>
            </a:r>
            <a:r>
              <a:rPr lang="en-US" sz="1100" dirty="0">
                <a:solidFill>
                  <a:srgbClr val="CCCCCC"/>
                </a:solidFill>
                <a:effectLst/>
                <a:latin typeface="JetBrains Mono" panose="02000009000000000000" pitchFamily="49" charset="0"/>
              </a:rPr>
              <a:t>(), a );</a:t>
            </a:r>
          </a:p>
          <a:p>
            <a:pPr marL="0" indent="0">
              <a:buNone/>
            </a:pP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 </a:t>
            </a:r>
            <a:r>
              <a:rPr lang="en-US" sz="1100" dirty="0">
                <a:solidFill>
                  <a:srgbClr val="D4D4D4"/>
                </a:solidFill>
                <a:effectLst/>
                <a:latin typeface="JetBrains Mono" panose="02000009000000000000" pitchFamily="49" charset="0"/>
              </a:rPr>
              <a:t>^</a:t>
            </a:r>
            <a:endParaRPr lang="en-US" sz="1100" dirty="0">
              <a:solidFill>
                <a:srgbClr val="CCCCCC"/>
              </a:solidFill>
              <a:effectLst/>
              <a:latin typeface="JetBrains Mono" panose="02000009000000000000" pitchFamily="49" charset="0"/>
            </a:endParaRPr>
          </a:p>
          <a:p>
            <a:pPr marL="0" indent="0">
              <a:buNone/>
            </a:pPr>
            <a:r>
              <a:rPr lang="en-US" sz="1100" dirty="0">
                <a:solidFill>
                  <a:srgbClr val="CCCCCC"/>
                </a:solidFill>
                <a:effectLst/>
                <a:latin typeface="JetBrains Mono" panose="02000009000000000000" pitchFamily="49" charset="0"/>
              </a:rPr>
              <a:t>In file included from </a:t>
            </a:r>
            <a:r>
              <a:rPr lang="en-US" sz="1100" dirty="0">
                <a:solidFill>
                  <a:srgbClr val="D4D4D4"/>
                </a:solidFill>
                <a:effectLst/>
                <a:latin typeface="JetBrains Mono" panose="02000009000000000000" pitchFamily="49" charset="0"/>
              </a:rPr>
              <a:t>&lt;</a:t>
            </a:r>
            <a:r>
              <a:rPr lang="en-US" sz="1100" dirty="0">
                <a:solidFill>
                  <a:srgbClr val="CCCCCC"/>
                </a:solidFill>
                <a:effectLst/>
                <a:latin typeface="JetBrains Mono" panose="02000009000000000000" pitchFamily="49" charset="0"/>
              </a:rPr>
              <a:t>source</a:t>
            </a:r>
            <a:r>
              <a:rPr lang="en-US" sz="1100" dirty="0">
                <a:solidFill>
                  <a:srgbClr val="D4D4D4"/>
                </a:solidFill>
                <a:effectLst/>
                <a:latin typeface="JetBrains Mono" panose="02000009000000000000" pitchFamily="49" charset="0"/>
              </a:rPr>
              <a:t>&gt;</a:t>
            </a:r>
            <a:r>
              <a:rPr lang="en-US" sz="1100" dirty="0">
                <a:solidFill>
                  <a:srgbClr val="CCCCCC"/>
                </a:solidFill>
                <a:effectLst/>
                <a:latin typeface="JetBrains Mono" panose="02000009000000000000" pitchFamily="49" charset="0"/>
              </a:rPr>
              <a:t>:</a:t>
            </a:r>
            <a:r>
              <a:rPr lang="en-US" sz="1100" dirty="0">
                <a:solidFill>
                  <a:srgbClr val="B5CEA8"/>
                </a:solidFill>
                <a:effectLst/>
                <a:latin typeface="JetBrains Mono" panose="02000009000000000000" pitchFamily="49" charset="0"/>
              </a:rPr>
              <a:t>1</a:t>
            </a:r>
            <a:r>
              <a:rPr lang="en-US" sz="1100" dirty="0">
                <a:solidFill>
                  <a:srgbClr val="CCCCCC"/>
                </a:solidFill>
                <a:effectLst/>
                <a:latin typeface="JetBrains Mono" panose="02000009000000000000" pitchFamily="49" charset="0"/>
              </a:rPr>
              <a:t>:</a:t>
            </a:r>
          </a:p>
          <a:p>
            <a:pPr marL="0" indent="0">
              <a:buNone/>
            </a:pPr>
            <a:r>
              <a:rPr lang="en-US" sz="1100" dirty="0">
                <a:solidFill>
                  <a:srgbClr val="CCCCCC"/>
                </a:solidFill>
                <a:effectLst/>
                <a:latin typeface="JetBrains Mono" panose="02000009000000000000" pitchFamily="49" charset="0"/>
              </a:rPr>
              <a:t>In file included from </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opt</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compiler</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explorer</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gcc</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snapshot</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lib</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gcc</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x86_64</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linux</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gnu</a:t>
            </a:r>
            <a:r>
              <a:rPr lang="en-US" sz="1100" dirty="0">
                <a:solidFill>
                  <a:srgbClr val="D4D4D4"/>
                </a:solidFill>
                <a:effectLst/>
                <a:latin typeface="JetBrains Mono" panose="02000009000000000000" pitchFamily="49" charset="0"/>
              </a:rPr>
              <a:t>/</a:t>
            </a:r>
            <a:r>
              <a:rPr lang="en-US" sz="1100" dirty="0">
                <a:solidFill>
                  <a:srgbClr val="F44747"/>
                </a:solidFill>
                <a:effectLst/>
                <a:latin typeface="JetBrains Mono" panose="02000009000000000000" pitchFamily="49" charset="0"/>
              </a:rPr>
              <a:t>14.0.0</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include</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c</a:t>
            </a:r>
            <a:r>
              <a:rPr lang="en-US" sz="1100" dirty="0">
                <a:solidFill>
                  <a:srgbClr val="D4D4D4"/>
                </a:solidFill>
                <a:effectLst/>
                <a:latin typeface="JetBrains Mono" panose="02000009000000000000" pitchFamily="49" charset="0"/>
              </a:rPr>
              <a:t>++/</a:t>
            </a:r>
            <a:r>
              <a:rPr lang="en-US" sz="1100" dirty="0">
                <a:solidFill>
                  <a:srgbClr val="F44747"/>
                </a:solidFill>
                <a:effectLst/>
                <a:latin typeface="JetBrains Mono" panose="02000009000000000000" pitchFamily="49" charset="0"/>
              </a:rPr>
              <a:t>14.0.0</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vector:</a:t>
            </a:r>
            <a:r>
              <a:rPr lang="en-US" sz="1100" dirty="0">
                <a:solidFill>
                  <a:srgbClr val="B5CEA8"/>
                </a:solidFill>
                <a:effectLst/>
                <a:latin typeface="JetBrains Mono" panose="02000009000000000000" pitchFamily="49" charset="0"/>
              </a:rPr>
              <a:t>62</a:t>
            </a:r>
            <a:r>
              <a:rPr lang="en-US" sz="1100" dirty="0">
                <a:solidFill>
                  <a:srgbClr val="CCCCCC"/>
                </a:solidFill>
                <a:effectLst/>
                <a:latin typeface="JetBrains Mono" panose="02000009000000000000" pitchFamily="49" charset="0"/>
              </a:rPr>
              <a:t>:</a:t>
            </a:r>
          </a:p>
          <a:p>
            <a:pPr marL="0" indent="0">
              <a:buNone/>
            </a:pPr>
            <a:r>
              <a:rPr lang="en-US" sz="1100" dirty="0">
                <a:solidFill>
                  <a:srgbClr val="CCCCCC"/>
                </a:solidFill>
                <a:effectLst/>
                <a:latin typeface="JetBrains Mono" panose="02000009000000000000" pitchFamily="49" charset="0"/>
              </a:rPr>
              <a:t>In file included from </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opt</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compiler</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explorer</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gcc</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snapshot</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lib</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gcc</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x86_64</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linux</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gnu</a:t>
            </a:r>
            <a:r>
              <a:rPr lang="en-US" sz="1100" dirty="0">
                <a:solidFill>
                  <a:srgbClr val="D4D4D4"/>
                </a:solidFill>
                <a:effectLst/>
                <a:latin typeface="JetBrains Mono" panose="02000009000000000000" pitchFamily="49" charset="0"/>
              </a:rPr>
              <a:t>/</a:t>
            </a:r>
            <a:r>
              <a:rPr lang="en-US" sz="1100" dirty="0">
                <a:solidFill>
                  <a:srgbClr val="F44747"/>
                </a:solidFill>
                <a:effectLst/>
                <a:latin typeface="JetBrains Mono" panose="02000009000000000000" pitchFamily="49" charset="0"/>
              </a:rPr>
              <a:t>14.0.0</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include</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c</a:t>
            </a:r>
            <a:r>
              <a:rPr lang="en-US" sz="1100" dirty="0">
                <a:solidFill>
                  <a:srgbClr val="D4D4D4"/>
                </a:solidFill>
                <a:effectLst/>
                <a:latin typeface="JetBrains Mono" panose="02000009000000000000" pitchFamily="49" charset="0"/>
              </a:rPr>
              <a:t>++/</a:t>
            </a:r>
            <a:r>
              <a:rPr lang="en-US" sz="1100" dirty="0">
                <a:solidFill>
                  <a:srgbClr val="F44747"/>
                </a:solidFill>
                <a:effectLst/>
                <a:latin typeface="JetBrains Mono" panose="02000009000000000000" pitchFamily="49" charset="0"/>
              </a:rPr>
              <a:t>14.0.0</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bits</a:t>
            </a:r>
            <a:r>
              <a:rPr lang="en-US" sz="1100" dirty="0">
                <a:solidFill>
                  <a:srgbClr val="D4D4D4"/>
                </a:solidFill>
                <a:effectLst/>
                <a:latin typeface="JetBrains Mono" panose="02000009000000000000" pitchFamily="49" charset="0"/>
              </a:rPr>
              <a:t>/</a:t>
            </a:r>
            <a:r>
              <a:rPr lang="en-US" sz="1100" dirty="0">
                <a:solidFill>
                  <a:srgbClr val="9CDCFE"/>
                </a:solidFill>
                <a:effectLst/>
                <a:latin typeface="JetBrains Mono" panose="02000009000000000000" pitchFamily="49" charset="0"/>
              </a:rPr>
              <a:t>stl_algobase</a:t>
            </a:r>
            <a:r>
              <a:rPr lang="en-US" sz="1100" dirty="0">
                <a:solidFill>
                  <a:srgbClr val="CCCCCC"/>
                </a:solidFill>
                <a:effectLst/>
                <a:latin typeface="JetBrains Mono" panose="02000009000000000000" pitchFamily="49" charset="0"/>
              </a:rPr>
              <a:t>.</a:t>
            </a:r>
            <a:r>
              <a:rPr lang="en-US" sz="1100" dirty="0">
                <a:solidFill>
                  <a:srgbClr val="9CDCFE"/>
                </a:solidFill>
                <a:effectLst/>
                <a:latin typeface="JetBrains Mono" panose="02000009000000000000" pitchFamily="49" charset="0"/>
              </a:rPr>
              <a:t>h</a:t>
            </a:r>
            <a:r>
              <a:rPr lang="en-US" sz="1100" dirty="0">
                <a:solidFill>
                  <a:srgbClr val="CCCCCC"/>
                </a:solidFill>
                <a:effectLst/>
                <a:latin typeface="JetBrains Mono" panose="02000009000000000000" pitchFamily="49" charset="0"/>
              </a:rPr>
              <a:t>:</a:t>
            </a:r>
            <a:r>
              <a:rPr lang="en-US" sz="1100" dirty="0">
                <a:solidFill>
                  <a:srgbClr val="B5CEA8"/>
                </a:solidFill>
                <a:effectLst/>
                <a:latin typeface="JetBrains Mono" panose="02000009000000000000" pitchFamily="49" charset="0"/>
              </a:rPr>
              <a:t>71</a:t>
            </a:r>
            <a:r>
              <a:rPr lang="en-US" sz="1100" dirty="0">
                <a:solidFill>
                  <a:srgbClr val="CCCCCC"/>
                </a:solidFill>
                <a:effectLst/>
                <a:latin typeface="JetBrains Mono" panose="02000009000000000000" pitchFamily="49" charset="0"/>
              </a:rPr>
              <a:t>:</a:t>
            </a:r>
          </a:p>
          <a:p>
            <a:pPr marL="0" indent="0">
              <a:buNone/>
            </a:pP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opt</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compiler</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explorer</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gcc</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snapshot</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lib</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gcc</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x86_64</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linux</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gnu</a:t>
            </a:r>
            <a:r>
              <a:rPr lang="en-US" sz="1100" dirty="0">
                <a:solidFill>
                  <a:srgbClr val="D4D4D4"/>
                </a:solidFill>
                <a:effectLst/>
                <a:latin typeface="JetBrains Mono" panose="02000009000000000000" pitchFamily="49" charset="0"/>
              </a:rPr>
              <a:t>/</a:t>
            </a:r>
            <a:r>
              <a:rPr lang="en-US" sz="1100" dirty="0">
                <a:solidFill>
                  <a:srgbClr val="F44747"/>
                </a:solidFill>
                <a:effectLst/>
                <a:latin typeface="JetBrains Mono" panose="02000009000000000000" pitchFamily="49" charset="0"/>
              </a:rPr>
              <a:t>14.0.0</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include</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c</a:t>
            </a:r>
            <a:r>
              <a:rPr lang="en-US" sz="1100" dirty="0">
                <a:solidFill>
                  <a:srgbClr val="D4D4D4"/>
                </a:solidFill>
                <a:effectLst/>
                <a:latin typeface="JetBrains Mono" panose="02000009000000000000" pitchFamily="49" charset="0"/>
              </a:rPr>
              <a:t>++/</a:t>
            </a:r>
            <a:r>
              <a:rPr lang="en-US" sz="1100" dirty="0">
                <a:solidFill>
                  <a:srgbClr val="F44747"/>
                </a:solidFill>
                <a:effectLst/>
                <a:latin typeface="JetBrains Mono" panose="02000009000000000000" pitchFamily="49" charset="0"/>
              </a:rPr>
              <a:t>14.0.0</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bits</a:t>
            </a:r>
            <a:r>
              <a:rPr lang="en-US" sz="1100" dirty="0">
                <a:solidFill>
                  <a:srgbClr val="D4D4D4"/>
                </a:solidFill>
                <a:effectLst/>
                <a:latin typeface="JetBrains Mono" panose="02000009000000000000" pitchFamily="49" charset="0"/>
              </a:rPr>
              <a:t>/</a:t>
            </a:r>
            <a:r>
              <a:rPr lang="en-US" sz="1100" dirty="0">
                <a:solidFill>
                  <a:srgbClr val="9CDCFE"/>
                </a:solidFill>
                <a:effectLst/>
                <a:latin typeface="JetBrains Mono" panose="02000009000000000000" pitchFamily="49" charset="0"/>
              </a:rPr>
              <a:t>predefined_ops</a:t>
            </a:r>
            <a:r>
              <a:rPr lang="en-US" sz="1100" dirty="0">
                <a:solidFill>
                  <a:srgbClr val="CCCCCC"/>
                </a:solidFill>
                <a:effectLst/>
                <a:latin typeface="JetBrains Mono" panose="02000009000000000000" pitchFamily="49" charset="0"/>
              </a:rPr>
              <a:t>.</a:t>
            </a:r>
            <a:r>
              <a:rPr lang="en-US" sz="1100" dirty="0">
                <a:solidFill>
                  <a:srgbClr val="9CDCFE"/>
                </a:solidFill>
                <a:effectLst/>
                <a:latin typeface="JetBrains Mono" panose="02000009000000000000" pitchFamily="49" charset="0"/>
              </a:rPr>
              <a:t>h</a:t>
            </a:r>
            <a:r>
              <a:rPr lang="en-US" sz="1100" dirty="0">
                <a:solidFill>
                  <a:srgbClr val="CCCCCC"/>
                </a:solidFill>
                <a:effectLst/>
                <a:latin typeface="JetBrains Mono" panose="02000009000000000000" pitchFamily="49" charset="0"/>
              </a:rPr>
              <a:t>:</a:t>
            </a:r>
            <a:r>
              <a:rPr lang="en-US" sz="1100" dirty="0">
                <a:solidFill>
                  <a:srgbClr val="B5CEA8"/>
                </a:solidFill>
                <a:effectLst/>
                <a:latin typeface="JetBrains Mono" panose="02000009000000000000" pitchFamily="49" charset="0"/>
              </a:rPr>
              <a:t>270</a:t>
            </a:r>
            <a:r>
              <a:rPr lang="en-US" sz="1100" dirty="0">
                <a:solidFill>
                  <a:srgbClr val="CCCCCC"/>
                </a:solidFill>
                <a:effectLst/>
                <a:latin typeface="JetBrains Mono" panose="02000009000000000000" pitchFamily="49" charset="0"/>
              </a:rPr>
              <a:t>:</a:t>
            </a:r>
            <a:r>
              <a:rPr lang="en-US" sz="1100" dirty="0">
                <a:solidFill>
                  <a:srgbClr val="B5CEA8"/>
                </a:solidFill>
                <a:effectLst/>
                <a:latin typeface="JetBrains Mono" panose="02000009000000000000" pitchFamily="49" charset="0"/>
              </a:rPr>
              <a:t>17</a:t>
            </a:r>
            <a:r>
              <a:rPr lang="en-US" sz="1100" dirty="0">
                <a:solidFill>
                  <a:srgbClr val="CCCCCC"/>
                </a:solidFill>
                <a:effectLst/>
                <a:latin typeface="JetBrains Mono" panose="02000009000000000000" pitchFamily="49" charset="0"/>
              </a:rPr>
              <a:t>: error: invalid operands to binary </a:t>
            </a:r>
            <a:r>
              <a:rPr lang="en-US" sz="1100" dirty="0">
                <a:solidFill>
                  <a:srgbClr val="DCDCAA"/>
                </a:solidFill>
                <a:effectLst/>
                <a:latin typeface="JetBrains Mono" panose="02000009000000000000" pitchFamily="49" charset="0"/>
              </a:rPr>
              <a:t>expression</a:t>
            </a:r>
            <a:r>
              <a:rPr lang="en-US" sz="1100" dirty="0">
                <a:solidFill>
                  <a:srgbClr val="CCCCCC"/>
                </a:solidFill>
                <a:effectLst/>
                <a:latin typeface="JetBrains Mono" panose="02000009000000000000" pitchFamily="49" charset="0"/>
              </a:rPr>
              <a:t> (</a:t>
            </a:r>
            <a:r>
              <a:rPr lang="en-US" sz="1100" dirty="0">
                <a:solidFill>
                  <a:srgbClr val="CE9178"/>
                </a:solidFill>
                <a:effectLst/>
                <a:latin typeface="JetBrains Mono" panose="02000009000000000000" pitchFamily="49" charset="0"/>
              </a:rPr>
              <a:t>'std::vector&lt;int&gt;'</a:t>
            </a:r>
            <a:r>
              <a:rPr lang="en-US" sz="1100" dirty="0">
                <a:solidFill>
                  <a:srgbClr val="CCCCCC"/>
                </a:solidFill>
                <a:effectLst/>
                <a:latin typeface="JetBrains Mono" panose="02000009000000000000" pitchFamily="49" charset="0"/>
              </a:rPr>
              <a:t> </a:t>
            </a:r>
            <a:r>
              <a:rPr lang="en-US" sz="1100" dirty="0">
                <a:solidFill>
                  <a:srgbClr val="D4D4D4"/>
                </a:solidFill>
                <a:effectLst/>
                <a:latin typeface="JetBrains Mono" panose="02000009000000000000" pitchFamily="49" charset="0"/>
              </a:rPr>
              <a:t>and</a:t>
            </a:r>
            <a:r>
              <a:rPr lang="en-US" sz="1100" dirty="0">
                <a:solidFill>
                  <a:srgbClr val="CCCCCC"/>
                </a:solidFill>
                <a:effectLst/>
                <a:latin typeface="JetBrains Mono" panose="02000009000000000000" pitchFamily="49" charset="0"/>
              </a:rPr>
              <a:t> </a:t>
            </a:r>
            <a:r>
              <a:rPr lang="en-US" sz="1100" dirty="0">
                <a:solidFill>
                  <a:srgbClr val="CE9178"/>
                </a:solidFill>
                <a:effectLst/>
                <a:latin typeface="JetBrains Mono" panose="02000009000000000000" pitchFamily="49" charset="0"/>
              </a:rPr>
              <a:t>'const int'</a:t>
            </a:r>
            <a:r>
              <a:rPr lang="en-US" sz="1100" dirty="0">
                <a:solidFill>
                  <a:srgbClr val="CCCCCC"/>
                </a:solidFill>
                <a:effectLst/>
                <a:latin typeface="JetBrains Mono" panose="02000009000000000000" pitchFamily="49" charset="0"/>
              </a:rPr>
              <a:t>)</a:t>
            </a:r>
          </a:p>
          <a:p>
            <a:pPr marL="0" indent="0">
              <a:buNone/>
            </a:pPr>
            <a:r>
              <a:rPr lang="en-US" sz="1100" dirty="0">
                <a:solidFill>
                  <a:srgbClr val="B5CEA8"/>
                </a:solidFill>
                <a:effectLst/>
                <a:latin typeface="JetBrains Mono" panose="02000009000000000000" pitchFamily="49" charset="0"/>
              </a:rPr>
              <a:t>270</a:t>
            </a:r>
            <a:r>
              <a:rPr lang="en-US" sz="1100" dirty="0">
                <a:solidFill>
                  <a:srgbClr val="CCCCCC"/>
                </a:solidFill>
                <a:effectLst/>
                <a:latin typeface="JetBrains Mono" panose="02000009000000000000" pitchFamily="49" charset="0"/>
              </a:rPr>
              <a:t> </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 { </a:t>
            </a:r>
            <a:r>
              <a:rPr lang="en-US" sz="1100" dirty="0">
                <a:solidFill>
                  <a:srgbClr val="C586C0"/>
                </a:solidFill>
                <a:effectLst/>
                <a:latin typeface="JetBrains Mono" panose="02000009000000000000" pitchFamily="49" charset="0"/>
              </a:rPr>
              <a:t>return</a:t>
            </a:r>
            <a:r>
              <a:rPr lang="en-US" sz="1100" dirty="0">
                <a:solidFill>
                  <a:srgbClr val="CCCCCC"/>
                </a:solidFill>
                <a:effectLst/>
                <a:latin typeface="JetBrains Mono" panose="02000009000000000000" pitchFamily="49" charset="0"/>
              </a:rPr>
              <a:t> </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__it </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 _</a:t>
            </a:r>
            <a:r>
              <a:rPr lang="en-US" sz="1100" dirty="0" err="1">
                <a:solidFill>
                  <a:srgbClr val="CCCCCC"/>
                </a:solidFill>
                <a:effectLst/>
                <a:latin typeface="JetBrains Mono" panose="02000009000000000000" pitchFamily="49" charset="0"/>
              </a:rPr>
              <a:t>M_value</a:t>
            </a:r>
            <a:r>
              <a:rPr lang="en-US" sz="1100" dirty="0">
                <a:solidFill>
                  <a:srgbClr val="CCCCCC"/>
                </a:solidFill>
                <a:effectLst/>
                <a:latin typeface="JetBrains Mono" panose="02000009000000000000" pitchFamily="49" charset="0"/>
              </a:rPr>
              <a:t>; }</a:t>
            </a:r>
          </a:p>
          <a:p>
            <a:pPr marL="0" indent="0">
              <a:buNone/>
            </a:pP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 </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 </a:t>
            </a:r>
            <a:r>
              <a:rPr lang="en-US" sz="1100" dirty="0">
                <a:solidFill>
                  <a:srgbClr val="D4D4D4"/>
                </a:solidFill>
                <a:effectLst/>
                <a:latin typeface="JetBrains Mono" panose="02000009000000000000" pitchFamily="49" charset="0"/>
              </a:rPr>
              <a:t>^</a:t>
            </a:r>
            <a:r>
              <a:rPr lang="en-US" sz="1100" dirty="0">
                <a:solidFill>
                  <a:srgbClr val="CCCCCC"/>
                </a:solidFill>
                <a:effectLst/>
                <a:latin typeface="JetBrains Mono" panose="02000009000000000000" pitchFamily="49" charset="0"/>
              </a:rPr>
              <a:t> </a:t>
            </a:r>
            <a:r>
              <a:rPr lang="en-US" sz="1100" dirty="0">
                <a:solidFill>
                  <a:srgbClr val="D4D4D4"/>
                </a:solidFill>
                <a:effectLst/>
                <a:latin typeface="JetBrains Mono" panose="02000009000000000000" pitchFamily="49" charset="0"/>
              </a:rPr>
              <a:t>~~~~~~~~</a:t>
            </a:r>
            <a:endParaRPr lang="en-US" sz="1100" dirty="0">
              <a:solidFill>
                <a:srgbClr val="CCCCCC"/>
              </a:solidFill>
              <a:effectLst/>
              <a:latin typeface="JetBrains Mono" panose="02000009000000000000" pitchFamily="49" charset="0"/>
            </a:endParaRPr>
          </a:p>
        </p:txBody>
      </p:sp>
    </p:spTree>
    <p:extLst>
      <p:ext uri="{BB962C8B-B14F-4D97-AF65-F5344CB8AC3E}">
        <p14:creationId xmlns:p14="http://schemas.microsoft.com/office/powerpoint/2010/main" val="317572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repeatCount="indefinite" fill="remove" nodeType="clickEffect">
                                  <p:stCondLst>
                                    <p:cond delay="0"/>
                                  </p:stCondLst>
                                  <p:endCondLst>
                                    <p:cond evt="onNext" delay="0">
                                      <p:tgtEl>
                                        <p:sldTgt/>
                                      </p:tgtEl>
                                    </p:cond>
                                  </p:endCondLst>
                                  <p:childTnLst>
                                    <p:animClr clrSpc="rgb" dir="cw">
                                      <p:cBhvr override="childStyle">
                                        <p:cTn id="6" dur="1000" autoRev="1" fill="remove"/>
                                        <p:tgtEl>
                                          <p:spTgt spid="11">
                                            <p:txEl>
                                              <p:charRg st="490" end="701"/>
                                            </p:txEl>
                                          </p:spTgt>
                                        </p:tgtEl>
                                        <p:attrNameLst>
                                          <p:attrName>style.color</p:attrName>
                                        </p:attrNameLst>
                                      </p:cBhvr>
                                      <p:to>
                                        <a:schemeClr val="accent1"/>
                                      </p:to>
                                    </p:animClr>
                                    <p:animClr clrSpc="rgb" dir="cw">
                                      <p:cBhvr>
                                        <p:cTn id="7" dur="1000" autoRev="1" fill="remove"/>
                                        <p:tgtEl>
                                          <p:spTgt spid="11">
                                            <p:txEl>
                                              <p:charRg st="490" end="701"/>
                                            </p:txEl>
                                          </p:spTgt>
                                        </p:tgtEl>
                                        <p:attrNameLst>
                                          <p:attrName>fillcolor</p:attrName>
                                        </p:attrNameLst>
                                      </p:cBhvr>
                                      <p:to>
                                        <a:schemeClr val="accent1"/>
                                      </p:to>
                                    </p:animClr>
                                    <p:set>
                                      <p:cBhvr>
                                        <p:cTn id="8" dur="1000" autoRev="1" fill="remove"/>
                                        <p:tgtEl>
                                          <p:spTgt spid="11">
                                            <p:txEl>
                                              <p:charRg st="490" end="701"/>
                                            </p:txEl>
                                          </p:spTgt>
                                        </p:tgtEl>
                                        <p:attrNameLst>
                                          <p:attrName>fill.type</p:attrName>
                                        </p:attrNameLst>
                                      </p:cBhvr>
                                      <p:to>
                                        <p:strVal val="solid"/>
                                      </p:to>
                                    </p:set>
                                    <p:set>
                                      <p:cBhvr>
                                        <p:cTn id="9" dur="1000" autoRev="1" fill="remove"/>
                                        <p:tgtEl>
                                          <p:spTgt spid="11">
                                            <p:txEl>
                                              <p:charRg st="490" end="70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26F19-20A1-541A-1E33-FCBDBE5E0909}"/>
              </a:ext>
            </a:extLst>
          </p:cNvPr>
          <p:cNvSpPr>
            <a:spLocks noGrp="1"/>
          </p:cNvSpPr>
          <p:nvPr>
            <p:ph type="title"/>
          </p:nvPr>
        </p:nvSpPr>
        <p:spPr>
          <a:xfrm>
            <a:off x="1141413" y="609600"/>
            <a:ext cx="9905998" cy="533400"/>
          </a:xfrm>
        </p:spPr>
        <p:txBody>
          <a:bodyPr>
            <a:normAutofit fontScale="90000"/>
          </a:bodyPr>
          <a:lstStyle/>
          <a:p>
            <a:r>
              <a:rPr lang="en-US" dirty="0"/>
              <a:t>Template errors FIX</a:t>
            </a:r>
          </a:p>
        </p:txBody>
      </p:sp>
      <p:sp>
        <p:nvSpPr>
          <p:cNvPr id="3" name="Content Placeholder 2">
            <a:extLst>
              <a:ext uri="{FF2B5EF4-FFF2-40B4-BE49-F238E27FC236}">
                <a16:creationId xmlns:a16="http://schemas.microsoft.com/office/drawing/2014/main" id="{6D53CCC8-7B17-4BBC-4C0B-D9AFAC35C014}"/>
              </a:ext>
            </a:extLst>
          </p:cNvPr>
          <p:cNvSpPr>
            <a:spLocks noGrp="1"/>
          </p:cNvSpPr>
          <p:nvPr>
            <p:ph idx="1"/>
          </p:nvPr>
        </p:nvSpPr>
        <p:spPr>
          <a:xfrm>
            <a:off x="1141413" y="1143001"/>
            <a:ext cx="9905998" cy="1762124"/>
          </a:xfrm>
          <a:solidFill>
            <a:schemeClr val="bg1"/>
          </a:solidFill>
        </p:spPr>
        <p:txBody>
          <a:bodyPr anchor="t" anchorCtr="0">
            <a:noAutofit/>
          </a:bodyPr>
          <a:lstStyle/>
          <a:p>
            <a:pPr marL="0" indent="0" algn="l">
              <a:buNone/>
            </a:pPr>
            <a:r>
              <a:rPr lang="en-US" sz="1200" b="0" i="0" u="none" strike="noStrike" dirty="0">
                <a:solidFill>
                  <a:srgbClr val="569CD6"/>
                </a:solidFill>
                <a:effectLst/>
                <a:latin typeface="Consolas" panose="020B0609020204030204" pitchFamily="49" charset="0"/>
              </a:rPr>
              <a:t>#include</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569CD6"/>
                </a:solidFill>
                <a:effectLst/>
                <a:latin typeface="Consolas" panose="020B0609020204030204" pitchFamily="49" charset="0"/>
              </a:rPr>
              <a:t>&lt;</a:t>
            </a:r>
            <a:r>
              <a:rPr lang="en-US" sz="1200" b="0" i="0" u="none" strike="noStrike" dirty="0">
                <a:solidFill>
                  <a:srgbClr val="CE9178"/>
                </a:solidFill>
                <a:effectLst/>
                <a:latin typeface="Consolas" panose="020B0609020204030204" pitchFamily="49" charset="0"/>
              </a:rPr>
              <a:t>vector</a:t>
            </a:r>
            <a:r>
              <a:rPr lang="en-US" sz="1200" b="0" i="0" u="none" strike="noStrike" dirty="0">
                <a:solidFill>
                  <a:srgbClr val="569CD6"/>
                </a:solidFill>
                <a:effectLst/>
                <a:latin typeface="Consolas" panose="020B0609020204030204" pitchFamily="49" charset="0"/>
              </a:rPr>
              <a:t>&gt;</a:t>
            </a:r>
            <a:br>
              <a:rPr lang="en-US" sz="1200" dirty="0">
                <a:solidFill>
                  <a:srgbClr val="D4D4D4"/>
                </a:solidFill>
                <a:effectLst/>
                <a:latin typeface="Consolas" panose="020B0609020204030204" pitchFamily="49" charset="0"/>
              </a:rPr>
            </a:br>
            <a:r>
              <a:rPr lang="en-US" sz="1200" b="0" i="0" u="none" strike="noStrike" dirty="0">
                <a:solidFill>
                  <a:srgbClr val="569CD6"/>
                </a:solidFill>
                <a:effectLst/>
                <a:latin typeface="Consolas" panose="020B0609020204030204" pitchFamily="49" charset="0"/>
              </a:rPr>
              <a:t>#include</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569CD6"/>
                </a:solidFill>
                <a:effectLst/>
                <a:latin typeface="Consolas" panose="020B0609020204030204" pitchFamily="49" charset="0"/>
              </a:rPr>
              <a:t>&lt;</a:t>
            </a:r>
            <a:r>
              <a:rPr lang="en-US" sz="1200" b="0" i="0" u="none" strike="noStrike" dirty="0">
                <a:solidFill>
                  <a:srgbClr val="CE9178"/>
                </a:solidFill>
                <a:effectLst/>
                <a:latin typeface="Consolas" panose="020B0609020204030204" pitchFamily="49" charset="0"/>
              </a:rPr>
              <a:t>algorithm</a:t>
            </a:r>
            <a:r>
              <a:rPr lang="en-US" sz="1200" b="0" i="0" u="none" strike="noStrike" dirty="0">
                <a:solidFill>
                  <a:srgbClr val="569CD6"/>
                </a:solidFill>
                <a:effectLst/>
                <a:latin typeface="Consolas" panose="020B0609020204030204" pitchFamily="49" charset="0"/>
              </a:rPr>
              <a:t>&gt;</a:t>
            </a:r>
            <a:endParaRPr lang="en-US" sz="1200" b="0" i="0" u="none" strike="noStrike" dirty="0">
              <a:solidFill>
                <a:srgbClr val="D4D4D4"/>
              </a:solidFill>
              <a:effectLst/>
              <a:latin typeface="Consolas" panose="020B0609020204030204" pitchFamily="49" charset="0"/>
            </a:endParaRPr>
          </a:p>
          <a:p>
            <a:pPr marL="0" indent="0" algn="l">
              <a:buNone/>
            </a:pPr>
            <a:r>
              <a:rPr lang="en-US" sz="1200" b="0" i="0" u="none" strike="noStrike" dirty="0">
                <a:solidFill>
                  <a:srgbClr val="569CD6"/>
                </a:solidFill>
                <a:effectLst/>
                <a:latin typeface="Consolas" panose="020B0609020204030204" pitchFamily="49" charset="0"/>
              </a:rPr>
              <a:t>int</a:t>
            </a:r>
            <a:r>
              <a:rPr lang="en-US" sz="1200" b="0" i="0" u="none" strike="noStrike" dirty="0">
                <a:solidFill>
                  <a:srgbClr val="D4D4D4"/>
                </a:solidFill>
                <a:effectLst/>
                <a:latin typeface="Consolas" panose="020B0609020204030204" pitchFamily="49" charset="0"/>
              </a:rPr>
              <a:t> main</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dirty="0">
                <a:solidFill>
                  <a:srgbClr val="D4D4D4"/>
                </a:solidFill>
                <a:effectLst/>
                <a:latin typeface="Consolas" panose="020B0609020204030204" pitchFamily="49" charset="0"/>
              </a:rPr>
              <a:t>  std::vector&lt;</a:t>
            </a:r>
            <a:r>
              <a:rPr lang="en-US" sz="1200" b="0" i="0" u="none" strike="noStrike" dirty="0">
                <a:solidFill>
                  <a:srgbClr val="569CD6"/>
                </a:solidFill>
                <a:effectLst/>
                <a:latin typeface="Consolas" panose="020B0609020204030204" pitchFamily="49" charset="0"/>
              </a:rPr>
              <a:t>int&gt;</a:t>
            </a:r>
            <a:r>
              <a:rPr lang="en-US" sz="1200" b="0" i="0" u="none" strike="noStrike" dirty="0">
                <a:solidFill>
                  <a:srgbClr val="D4D4D4"/>
                </a:solidFill>
                <a:effectLst/>
                <a:latin typeface="Consolas" panose="020B0609020204030204" pitchFamily="49" charset="0"/>
              </a:rPr>
              <a:t> a</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dirty="0">
                <a:solidFill>
                  <a:srgbClr val="D4D4D4"/>
                </a:solidFill>
                <a:effectLst/>
                <a:latin typeface="Consolas" panose="020B0609020204030204" pitchFamily="49" charset="0"/>
              </a:rPr>
              <a:t>  </a:t>
            </a:r>
            <a:r>
              <a:rPr lang="en-US" sz="1200" b="0" i="0" u="none" strike="noStrike" dirty="0">
                <a:solidFill>
                  <a:srgbClr val="D4D4D4"/>
                </a:solidFill>
                <a:effectLst/>
                <a:latin typeface="Consolas" panose="020B0609020204030204" pitchFamily="49" charset="0"/>
              </a:rPr>
              <a:t>std::vector</a:t>
            </a:r>
            <a:r>
              <a:rPr lang="en-US" sz="1200" b="0" i="0" u="none" strike="noStrike" dirty="0">
                <a:solidFill>
                  <a:srgbClr val="DCDCDC"/>
                </a:solidFill>
                <a:effectLst/>
                <a:latin typeface="Consolas" panose="020B0609020204030204" pitchFamily="49" charset="0"/>
              </a:rPr>
              <a:t>&lt;</a:t>
            </a:r>
            <a:r>
              <a:rPr lang="en-US" sz="1200" b="0" i="0" u="none" strike="noStrike" dirty="0">
                <a:solidFill>
                  <a:srgbClr val="D4D4D4"/>
                </a:solidFill>
                <a:effectLst/>
                <a:latin typeface="Consolas" panose="020B0609020204030204" pitchFamily="49" charset="0"/>
              </a:rPr>
              <a:t> std::vector </a:t>
            </a:r>
            <a:r>
              <a:rPr lang="en-US" sz="1200" b="0" i="0" u="none" strike="noStrike" dirty="0">
                <a:solidFill>
                  <a:srgbClr val="DCDCDC"/>
                </a:solidFill>
                <a:effectLst/>
                <a:latin typeface="Consolas" panose="020B0609020204030204" pitchFamily="49" charset="0"/>
              </a:rPr>
              <a:t>&lt;</a:t>
            </a:r>
            <a:r>
              <a:rPr lang="en-US" sz="1200" b="0" i="0" u="none" strike="noStrike" dirty="0">
                <a:solidFill>
                  <a:srgbClr val="569CD6"/>
                </a:solidFill>
                <a:effectLst/>
                <a:latin typeface="Consolas" panose="020B0609020204030204" pitchFamily="49" charset="0"/>
              </a:rPr>
              <a:t>int</a:t>
            </a:r>
            <a:r>
              <a:rPr lang="en-US" sz="1200" b="0" i="0" u="none" strike="noStrike" dirty="0">
                <a:solidFill>
                  <a:srgbClr val="DCDCDC"/>
                </a:solidFill>
                <a:effectLst/>
                <a:latin typeface="Consolas" panose="020B0609020204030204" pitchFamily="49" charset="0"/>
              </a:rPr>
              <a:t>&gt;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DCDCDC"/>
                </a:solidFill>
                <a:effectLst/>
                <a:latin typeface="Consolas" panose="020B0609020204030204" pitchFamily="49" charset="0"/>
              </a:rPr>
              <a:t>&gt;</a:t>
            </a:r>
            <a:r>
              <a:rPr lang="en-US" sz="1200" b="0" i="0" u="none" strike="noStrike" dirty="0">
                <a:solidFill>
                  <a:srgbClr val="D4D4D4"/>
                </a:solidFill>
                <a:effectLst/>
                <a:latin typeface="Consolas" panose="020B0609020204030204" pitchFamily="49" charset="0"/>
              </a:rPr>
              <a:t> v</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dirty="0">
                <a:solidFill>
                  <a:srgbClr val="D4D4D4"/>
                </a:solidFill>
                <a:effectLst/>
                <a:latin typeface="Consolas" panose="020B0609020204030204" pitchFamily="49" charset="0"/>
              </a:rPr>
              <a:t>  </a:t>
            </a:r>
            <a:r>
              <a:rPr lang="en-US" sz="1200" b="0" i="0" u="none" strike="noStrike" dirty="0">
                <a:solidFill>
                  <a:srgbClr val="D4D4D4"/>
                </a:solidFill>
                <a:effectLst/>
                <a:latin typeface="Consolas" panose="020B0609020204030204" pitchFamily="49" charset="0"/>
              </a:rPr>
              <a:t>std::find</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v</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begin</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v</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end</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 </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b="0" i="0" u="none" strike="noStrike" dirty="0">
                <a:solidFill>
                  <a:srgbClr val="DCDCDC"/>
                </a:solidFill>
                <a:effectLst/>
                <a:latin typeface="Consolas" panose="020B0609020204030204" pitchFamily="49" charset="0"/>
              </a:rPr>
              <a:t>}</a:t>
            </a:r>
            <a:endParaRPr lang="en-US" sz="1200" b="0" i="0" u="none" strike="noStrike" dirty="0">
              <a:solidFill>
                <a:srgbClr val="D4D4D4"/>
              </a:solidFill>
              <a:effectLst/>
              <a:latin typeface="Consolas" panose="020B0609020204030204" pitchFamily="49" charset="0"/>
            </a:endParaRPr>
          </a:p>
          <a:p>
            <a:pPr marL="0" indent="0">
              <a:buNone/>
            </a:pPr>
            <a:br>
              <a:rPr lang="en-US" sz="1400" b="0" dirty="0">
                <a:solidFill>
                  <a:srgbClr val="D4D4D4"/>
                </a:solidFill>
                <a:effectLst/>
                <a:latin typeface="Consolas" panose="020B0609020204030204" pitchFamily="49" charset="0"/>
              </a:rPr>
            </a:br>
            <a:endParaRPr lang="en-US" sz="1400" b="0" dirty="0">
              <a:solidFill>
                <a:srgbClr val="D4D4D4"/>
              </a:solidFill>
              <a:effectLst/>
              <a:latin typeface="Consolas" panose="020B0609020204030204" pitchFamily="49" charset="0"/>
            </a:endParaRPr>
          </a:p>
        </p:txBody>
      </p:sp>
      <p:sp>
        <p:nvSpPr>
          <p:cNvPr id="8" name="TextBox 7">
            <a:extLst>
              <a:ext uri="{FF2B5EF4-FFF2-40B4-BE49-F238E27FC236}">
                <a16:creationId xmlns:a16="http://schemas.microsoft.com/office/drawing/2014/main" id="{D6A7B8D9-2022-63ED-2830-6636308CEB39}"/>
              </a:ext>
            </a:extLst>
          </p:cNvPr>
          <p:cNvSpPr txBox="1"/>
          <p:nvPr/>
        </p:nvSpPr>
        <p:spPr>
          <a:xfrm>
            <a:off x="4057649" y="2935452"/>
            <a:ext cx="6989760" cy="369332"/>
          </a:xfrm>
          <a:prstGeom prst="rect">
            <a:avLst/>
          </a:prstGeom>
          <a:solidFill>
            <a:schemeClr val="tx2">
              <a:lumMod val="50000"/>
            </a:schemeClr>
          </a:solidFill>
        </p:spPr>
        <p:txBody>
          <a:bodyPr wrap="square" rtlCol="0">
            <a:spAutoFit/>
          </a:bodyPr>
          <a:lstStyle/>
          <a:p>
            <a:r>
              <a:rPr lang="en-US" dirty="0"/>
              <a:t>-std=c++14</a:t>
            </a:r>
          </a:p>
        </p:txBody>
      </p:sp>
      <p:pic>
        <p:nvPicPr>
          <p:cNvPr id="4" name="Picture 3">
            <a:hlinkClick r:id="rId3"/>
            <a:extLst>
              <a:ext uri="{FF2B5EF4-FFF2-40B4-BE49-F238E27FC236}">
                <a16:creationId xmlns:a16="http://schemas.microsoft.com/office/drawing/2014/main" id="{AD686B63-1119-EA3C-4179-080380FA1BA8}"/>
              </a:ext>
            </a:extLst>
          </p:cNvPr>
          <p:cNvPicPr>
            <a:picLocks noChangeAspect="1"/>
          </p:cNvPicPr>
          <p:nvPr/>
        </p:nvPicPr>
        <p:blipFill>
          <a:blip r:embed="rId4"/>
          <a:stretch>
            <a:fillRect/>
          </a:stretch>
        </p:blipFill>
        <p:spPr>
          <a:xfrm>
            <a:off x="10617426" y="2905125"/>
            <a:ext cx="429985" cy="429985"/>
          </a:xfrm>
          <a:prstGeom prst="rect">
            <a:avLst/>
          </a:prstGeom>
        </p:spPr>
      </p:pic>
      <p:sp>
        <p:nvSpPr>
          <p:cNvPr id="9" name="TextBox 8">
            <a:extLst>
              <a:ext uri="{FF2B5EF4-FFF2-40B4-BE49-F238E27FC236}">
                <a16:creationId xmlns:a16="http://schemas.microsoft.com/office/drawing/2014/main" id="{A60B6ECE-4371-AC24-8C48-A9995F6C4328}"/>
              </a:ext>
            </a:extLst>
          </p:cNvPr>
          <p:cNvSpPr txBox="1"/>
          <p:nvPr/>
        </p:nvSpPr>
        <p:spPr>
          <a:xfrm>
            <a:off x="1141413" y="2935452"/>
            <a:ext cx="2792412" cy="369332"/>
          </a:xfrm>
          <a:prstGeom prst="rect">
            <a:avLst/>
          </a:prstGeom>
          <a:solidFill>
            <a:schemeClr val="tx2">
              <a:lumMod val="50000"/>
            </a:schemeClr>
          </a:solidFill>
        </p:spPr>
        <p:txBody>
          <a:bodyPr wrap="square" rtlCol="0">
            <a:spAutoFit/>
          </a:bodyPr>
          <a:lstStyle/>
          <a:p>
            <a:r>
              <a:rPr lang="en-US" dirty="0"/>
              <a:t>X86-64 clang (trunk)</a:t>
            </a:r>
          </a:p>
        </p:txBody>
      </p:sp>
      <p:sp>
        <p:nvSpPr>
          <p:cNvPr id="11" name="Content Placeholder 2">
            <a:extLst>
              <a:ext uri="{FF2B5EF4-FFF2-40B4-BE49-F238E27FC236}">
                <a16:creationId xmlns:a16="http://schemas.microsoft.com/office/drawing/2014/main" id="{E0476B91-4DAD-D3B8-C8F6-079704F7D660}"/>
              </a:ext>
            </a:extLst>
          </p:cNvPr>
          <p:cNvSpPr txBox="1">
            <a:spLocks/>
          </p:cNvSpPr>
          <p:nvPr/>
        </p:nvSpPr>
        <p:spPr>
          <a:xfrm>
            <a:off x="1141413" y="3345994"/>
            <a:ext cx="9905998" cy="2902405"/>
          </a:xfrm>
          <a:prstGeom prst="rect">
            <a:avLst/>
          </a:prstGeom>
          <a:solidFill>
            <a:schemeClr val="bg1"/>
          </a:solidFill>
        </p:spPr>
        <p:txBody>
          <a:bodyPr vert="horz" lIns="91440" tIns="45720" rIns="91440" bIns="45720" rtlCol="0" anchor="t" anchorCtr="0">
            <a:no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Program returned: 0</a:t>
            </a:r>
          </a:p>
        </p:txBody>
      </p:sp>
    </p:spTree>
    <p:extLst>
      <p:ext uri="{BB962C8B-B14F-4D97-AF65-F5344CB8AC3E}">
        <p14:creationId xmlns:p14="http://schemas.microsoft.com/office/powerpoint/2010/main" val="143223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quirrel running animation">
            <a:extLst>
              <a:ext uri="{FF2B5EF4-FFF2-40B4-BE49-F238E27FC236}">
                <a16:creationId xmlns:a16="http://schemas.microsoft.com/office/drawing/2014/main" id="{2B08922F-10CD-5482-47A4-E945D21931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73431" y="1415012"/>
            <a:ext cx="6041962" cy="40279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3158A24E-F197-3440-22D0-84CB4D3DEA7B}"/>
              </a:ext>
            </a:extLst>
          </p:cNvPr>
          <p:cNvSpPr>
            <a:spLocks noGrp="1"/>
          </p:cNvSpPr>
          <p:nvPr>
            <p:ph type="title"/>
          </p:nvPr>
        </p:nvSpPr>
        <p:spPr>
          <a:xfrm>
            <a:off x="1141413" y="609600"/>
            <a:ext cx="9905998" cy="630936"/>
          </a:xfrm>
        </p:spPr>
        <p:txBody>
          <a:bodyPr/>
          <a:lstStyle/>
          <a:p>
            <a:pPr algn="ctr"/>
            <a:r>
              <a:rPr lang="en-US" dirty="0"/>
              <a:t>squirrel</a:t>
            </a:r>
            <a:r>
              <a:rPr lang="en-US" b="1" dirty="0"/>
              <a:t>!!!</a:t>
            </a:r>
          </a:p>
        </p:txBody>
      </p:sp>
    </p:spTree>
    <p:extLst>
      <p:ext uri="{BB962C8B-B14F-4D97-AF65-F5344CB8AC3E}">
        <p14:creationId xmlns:p14="http://schemas.microsoft.com/office/powerpoint/2010/main" val="36647796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0FF71-1F33-7B26-87BA-DFCA178AC34B}"/>
              </a:ext>
            </a:extLst>
          </p:cNvPr>
          <p:cNvSpPr>
            <a:spLocks noGrp="1"/>
          </p:cNvSpPr>
          <p:nvPr>
            <p:ph type="title"/>
          </p:nvPr>
        </p:nvSpPr>
        <p:spPr/>
        <p:txBody>
          <a:bodyPr/>
          <a:lstStyle/>
          <a:p>
            <a:r>
              <a:rPr lang="en-US" dirty="0"/>
              <a:t>Compiler warnings and options</a:t>
            </a:r>
          </a:p>
        </p:txBody>
      </p:sp>
      <p:sp>
        <p:nvSpPr>
          <p:cNvPr id="3" name="Content Placeholder 2">
            <a:extLst>
              <a:ext uri="{FF2B5EF4-FFF2-40B4-BE49-F238E27FC236}">
                <a16:creationId xmlns:a16="http://schemas.microsoft.com/office/drawing/2014/main" id="{EB6B6F9D-B13C-1961-CD46-3F30F9B2333B}"/>
              </a:ext>
            </a:extLst>
          </p:cNvPr>
          <p:cNvSpPr>
            <a:spLocks noGrp="1"/>
          </p:cNvSpPr>
          <p:nvPr>
            <p:ph idx="1"/>
          </p:nvPr>
        </p:nvSpPr>
        <p:spPr>
          <a:xfrm>
            <a:off x="1141413" y="2019300"/>
            <a:ext cx="9905998" cy="1114426"/>
          </a:xfrm>
        </p:spPr>
        <p:txBody>
          <a:bodyPr>
            <a:normAutofit/>
          </a:bodyPr>
          <a:lstStyle/>
          <a:p>
            <a:pPr marL="0" indent="0" algn="ctr">
              <a:buNone/>
            </a:pPr>
            <a:r>
              <a:rPr lang="en-US" sz="6000" dirty="0"/>
              <a:t>Everyone should…</a:t>
            </a:r>
          </a:p>
        </p:txBody>
      </p:sp>
      <p:sp>
        <p:nvSpPr>
          <p:cNvPr id="4" name="Content Placeholder 2">
            <a:extLst>
              <a:ext uri="{FF2B5EF4-FFF2-40B4-BE49-F238E27FC236}">
                <a16:creationId xmlns:a16="http://schemas.microsoft.com/office/drawing/2014/main" id="{51CEAC32-4E2C-1636-8BF2-73EECA69E380}"/>
              </a:ext>
            </a:extLst>
          </p:cNvPr>
          <p:cNvSpPr txBox="1">
            <a:spLocks/>
          </p:cNvSpPr>
          <p:nvPr/>
        </p:nvSpPr>
        <p:spPr>
          <a:xfrm>
            <a:off x="1046163" y="3269456"/>
            <a:ext cx="9905998" cy="962026"/>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gn="ctr">
              <a:buFont typeface="Arial"/>
              <a:buNone/>
            </a:pPr>
            <a:r>
              <a:rPr lang="en-US" sz="5400" b="0" i="0" u="none" strike="noStrike" dirty="0">
                <a:solidFill>
                  <a:srgbClr val="E6EDF3"/>
                </a:solidFill>
                <a:effectLst/>
                <a:latin typeface="ui-monospace"/>
              </a:rPr>
              <a:t>-Wall -</a:t>
            </a:r>
            <a:r>
              <a:rPr lang="en-US" sz="6000" b="0" i="0" u="none" strike="noStrike" dirty="0">
                <a:solidFill>
                  <a:srgbClr val="E6EDF3"/>
                </a:solidFill>
                <a:effectLst/>
              </a:rPr>
              <a:t>Wextra</a:t>
            </a:r>
            <a:r>
              <a:rPr lang="en-US" sz="5400" b="0" i="0" u="none" strike="noStrike" dirty="0">
                <a:solidFill>
                  <a:srgbClr val="E6EDF3"/>
                </a:solidFill>
                <a:effectLst/>
                <a:latin typeface="ui-monospace"/>
              </a:rPr>
              <a:t> -pedantic</a:t>
            </a:r>
            <a:endParaRPr lang="en-US" sz="6000" dirty="0"/>
          </a:p>
        </p:txBody>
      </p:sp>
      <p:sp>
        <p:nvSpPr>
          <p:cNvPr id="5" name="Content Placeholder 2">
            <a:hlinkClick r:id="rId2"/>
            <a:extLst>
              <a:ext uri="{FF2B5EF4-FFF2-40B4-BE49-F238E27FC236}">
                <a16:creationId xmlns:a16="http://schemas.microsoft.com/office/drawing/2014/main" id="{EE53FD24-268E-0965-B56F-6C07616393FB}"/>
              </a:ext>
            </a:extLst>
          </p:cNvPr>
          <p:cNvSpPr txBox="1">
            <a:spLocks/>
          </p:cNvSpPr>
          <p:nvPr/>
        </p:nvSpPr>
        <p:spPr>
          <a:xfrm>
            <a:off x="1141413" y="4367212"/>
            <a:ext cx="9905998" cy="100012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gn="ctr">
              <a:buNone/>
            </a:pPr>
            <a:r>
              <a:rPr lang="en-US" sz="2400" dirty="0">
                <a:solidFill>
                  <a:srgbClr val="E6EDF3"/>
                </a:solidFill>
                <a:effectLst/>
                <a:latin typeface="JetBrains Mono" panose="02000009000000000000" pitchFamily="49" charset="0"/>
                <a:ea typeface="JetBrains Mono" panose="02000009000000000000" pitchFamily="49" charset="0"/>
                <a:cs typeface="JetBrains Mono" panose="02000009000000000000" pitchFamily="49" charset="0"/>
                <a:hlinkClick r:id="rId2"/>
              </a:rPr>
              <a:t>https://gcc.gnu.org/onlinedocs/gcc/Warning-Options.html</a:t>
            </a:r>
            <a:endParaRPr lang="en-US" sz="2400" dirty="0">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54675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0FF71-1F33-7B26-87BA-DFCA178AC34B}"/>
              </a:ext>
            </a:extLst>
          </p:cNvPr>
          <p:cNvSpPr>
            <a:spLocks noGrp="1"/>
          </p:cNvSpPr>
          <p:nvPr>
            <p:ph type="title"/>
          </p:nvPr>
        </p:nvSpPr>
        <p:spPr/>
        <p:txBody>
          <a:bodyPr/>
          <a:lstStyle/>
          <a:p>
            <a:r>
              <a:rPr lang="en-US" dirty="0"/>
              <a:t>Compiler warnings and options</a:t>
            </a:r>
          </a:p>
        </p:txBody>
      </p:sp>
      <p:sp>
        <p:nvSpPr>
          <p:cNvPr id="3" name="Content Placeholder 2">
            <a:extLst>
              <a:ext uri="{FF2B5EF4-FFF2-40B4-BE49-F238E27FC236}">
                <a16:creationId xmlns:a16="http://schemas.microsoft.com/office/drawing/2014/main" id="{EB6B6F9D-B13C-1961-CD46-3F30F9B2333B}"/>
              </a:ext>
            </a:extLst>
          </p:cNvPr>
          <p:cNvSpPr>
            <a:spLocks noGrp="1"/>
          </p:cNvSpPr>
          <p:nvPr>
            <p:ph idx="1"/>
          </p:nvPr>
        </p:nvSpPr>
        <p:spPr>
          <a:xfrm>
            <a:off x="1141413" y="2514600"/>
            <a:ext cx="9905998" cy="1114426"/>
          </a:xfrm>
        </p:spPr>
        <p:txBody>
          <a:bodyPr>
            <a:normAutofit/>
          </a:bodyPr>
          <a:lstStyle/>
          <a:p>
            <a:pPr marL="0" indent="0" algn="ctr">
              <a:buNone/>
            </a:pPr>
            <a:r>
              <a:rPr lang="en-US" sz="6000" dirty="0"/>
              <a:t>In fact, everyone should…</a:t>
            </a:r>
          </a:p>
        </p:txBody>
      </p:sp>
      <p:sp>
        <p:nvSpPr>
          <p:cNvPr id="4" name="Content Placeholder 2">
            <a:extLst>
              <a:ext uri="{FF2B5EF4-FFF2-40B4-BE49-F238E27FC236}">
                <a16:creationId xmlns:a16="http://schemas.microsoft.com/office/drawing/2014/main" id="{51CEAC32-4E2C-1636-8BF2-73EECA69E380}"/>
              </a:ext>
            </a:extLst>
          </p:cNvPr>
          <p:cNvSpPr txBox="1">
            <a:spLocks/>
          </p:cNvSpPr>
          <p:nvPr/>
        </p:nvSpPr>
        <p:spPr>
          <a:xfrm>
            <a:off x="1141413" y="4133851"/>
            <a:ext cx="9905998" cy="100012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gn="ctr">
              <a:buNone/>
            </a:pPr>
            <a:r>
              <a:rPr lang="en-US" sz="3600" dirty="0">
                <a:solidFill>
                  <a:srgbClr val="E6EDF3"/>
                </a:solidFill>
                <a:effectLst/>
                <a:latin typeface="JetBrains Mono" panose="02000009000000000000" pitchFamily="49" charset="0"/>
                <a:ea typeface="JetBrains Mono" panose="02000009000000000000" pitchFamily="49" charset="0"/>
                <a:cs typeface="JetBrains Mono" panose="02000009000000000000" pitchFamily="49" charset="0"/>
                <a:hlinkClick r:id="rId2"/>
              </a:rPr>
              <a:t>https://github.com/cpp-best-practices/</a:t>
            </a:r>
            <a:endParaRPr lang="en-US" sz="3600" dirty="0">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91941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3A313-F077-6230-A97C-10CC34099E25}"/>
              </a:ext>
            </a:extLst>
          </p:cNvPr>
          <p:cNvSpPr>
            <a:spLocks noGrp="1"/>
          </p:cNvSpPr>
          <p:nvPr>
            <p:ph type="title"/>
          </p:nvPr>
        </p:nvSpPr>
        <p:spPr/>
        <p:txBody>
          <a:bodyPr/>
          <a:lstStyle/>
          <a:p>
            <a:r>
              <a:rPr lang="en-US" dirty="0"/>
              <a:t>Compiler settings</a:t>
            </a:r>
          </a:p>
        </p:txBody>
      </p:sp>
      <p:sp>
        <p:nvSpPr>
          <p:cNvPr id="3" name="Content Placeholder 2">
            <a:extLst>
              <a:ext uri="{FF2B5EF4-FFF2-40B4-BE49-F238E27FC236}">
                <a16:creationId xmlns:a16="http://schemas.microsoft.com/office/drawing/2014/main" id="{F95E21A2-7EB1-3671-8486-11135472C29A}"/>
              </a:ext>
            </a:extLst>
          </p:cNvPr>
          <p:cNvSpPr>
            <a:spLocks noGrp="1"/>
          </p:cNvSpPr>
          <p:nvPr>
            <p:ph idx="1"/>
          </p:nvPr>
        </p:nvSpPr>
        <p:spPr/>
        <p:txBody>
          <a:bodyPr/>
          <a:lstStyle/>
          <a:p>
            <a:r>
              <a:rPr lang="en-US" dirty="0"/>
              <a:t>Clang/gcc – are you using?</a:t>
            </a:r>
          </a:p>
          <a:p>
            <a:r>
              <a:rPr lang="en-US" b="0" dirty="0">
                <a:solidFill>
                  <a:srgbClr val="CCCCCC"/>
                </a:solidFill>
                <a:effectLst/>
                <a:latin typeface="JetBrains Mono" panose="02000009000000000000" pitchFamily="49" charset="0"/>
              </a:rPr>
              <a:t>-Wall -</a:t>
            </a:r>
            <a:r>
              <a:rPr lang="en-US" b="0" dirty="0" err="1">
                <a:solidFill>
                  <a:srgbClr val="CCCCCC"/>
                </a:solidFill>
                <a:effectLst/>
                <a:latin typeface="JetBrains Mono" panose="02000009000000000000" pitchFamily="49" charset="0"/>
              </a:rPr>
              <a:t>Wwarn</a:t>
            </a:r>
            <a:r>
              <a:rPr lang="en-US" b="0" dirty="0">
                <a:solidFill>
                  <a:srgbClr val="CCCCCC"/>
                </a:solidFill>
                <a:effectLst/>
                <a:latin typeface="JetBrains Mono" panose="02000009000000000000" pitchFamily="49" charset="0"/>
              </a:rPr>
              <a:t> -</a:t>
            </a:r>
            <a:r>
              <a:rPr lang="en-US" b="0" dirty="0" err="1">
                <a:solidFill>
                  <a:srgbClr val="CCCCCC"/>
                </a:solidFill>
                <a:effectLst/>
                <a:latin typeface="JetBrains Mono" panose="02000009000000000000" pitchFamily="49" charset="0"/>
              </a:rPr>
              <a:t>Werrors</a:t>
            </a:r>
            <a:r>
              <a:rPr lang="en-US" b="0" dirty="0">
                <a:solidFill>
                  <a:srgbClr val="CCCCCC"/>
                </a:solidFill>
                <a:effectLst/>
                <a:latin typeface="JetBrains Mono" panose="02000009000000000000" pitchFamily="49" charset="0"/>
              </a:rPr>
              <a:t> -Wextra -std=c++11 -pedantic-errors</a:t>
            </a:r>
          </a:p>
          <a:p>
            <a:endParaRPr lang="en-US" dirty="0"/>
          </a:p>
        </p:txBody>
      </p:sp>
    </p:spTree>
    <p:extLst>
      <p:ext uri="{BB962C8B-B14F-4D97-AF65-F5344CB8AC3E}">
        <p14:creationId xmlns:p14="http://schemas.microsoft.com/office/powerpoint/2010/main" val="13840176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DA89B-66DA-DB6A-FA85-9612440B41D4}"/>
              </a:ext>
            </a:extLst>
          </p:cNvPr>
          <p:cNvSpPr>
            <a:spLocks noGrp="1"/>
          </p:cNvSpPr>
          <p:nvPr>
            <p:ph type="title"/>
          </p:nvPr>
        </p:nvSpPr>
        <p:spPr/>
        <p:txBody>
          <a:bodyPr/>
          <a:lstStyle/>
          <a:p>
            <a:r>
              <a:rPr lang="en-US" dirty="0"/>
              <a:t>3 types of problems (at least…)</a:t>
            </a:r>
          </a:p>
        </p:txBody>
      </p:sp>
      <p:sp>
        <p:nvSpPr>
          <p:cNvPr id="3" name="Content Placeholder 2">
            <a:extLst>
              <a:ext uri="{FF2B5EF4-FFF2-40B4-BE49-F238E27FC236}">
                <a16:creationId xmlns:a16="http://schemas.microsoft.com/office/drawing/2014/main" id="{77513199-C302-A4E9-6030-0522C28E5FA6}"/>
              </a:ext>
            </a:extLst>
          </p:cNvPr>
          <p:cNvSpPr>
            <a:spLocks noGrp="1"/>
          </p:cNvSpPr>
          <p:nvPr>
            <p:ph idx="1"/>
          </p:nvPr>
        </p:nvSpPr>
        <p:spPr/>
        <p:txBody>
          <a:bodyPr>
            <a:normAutofit fontScale="85000" lnSpcReduction="20000"/>
          </a:bodyPr>
          <a:lstStyle/>
          <a:p>
            <a:r>
              <a:rPr lang="en-US" dirty="0"/>
              <a:t>Compile time</a:t>
            </a:r>
          </a:p>
          <a:p>
            <a:pPr lvl="1"/>
            <a:r>
              <a:rPr lang="en-US" strike="sngStrike" dirty="0"/>
              <a:t>Syntax errors (violate standard, or that which is implemented in the compiler)</a:t>
            </a:r>
          </a:p>
          <a:p>
            <a:pPr lvl="1"/>
            <a:r>
              <a:rPr lang="en-US" strike="sngStrike" dirty="0"/>
              <a:t>Templates</a:t>
            </a:r>
          </a:p>
          <a:p>
            <a:r>
              <a:rPr lang="en-US" dirty="0"/>
              <a:t>Link time</a:t>
            </a:r>
          </a:p>
          <a:p>
            <a:pPr lvl="1"/>
            <a:r>
              <a:rPr lang="en-US" dirty="0"/>
              <a:t>Missing libraries</a:t>
            </a:r>
          </a:p>
          <a:p>
            <a:pPr lvl="1"/>
            <a:r>
              <a:rPr lang="en-US" dirty="0"/>
              <a:t>Versioning issues</a:t>
            </a:r>
          </a:p>
          <a:p>
            <a:pPr lvl="1"/>
            <a:r>
              <a:rPr lang="en-US" dirty="0"/>
              <a:t>Cannot find symbols</a:t>
            </a:r>
          </a:p>
          <a:p>
            <a:r>
              <a:rPr lang="en-US" dirty="0"/>
              <a:t>Run time</a:t>
            </a:r>
          </a:p>
          <a:p>
            <a:pPr lvl="1"/>
            <a:r>
              <a:rPr lang="en-US" dirty="0"/>
              <a:t>Logical errors</a:t>
            </a:r>
          </a:p>
          <a:p>
            <a:pPr lvl="1"/>
            <a:r>
              <a:rPr lang="en-US" dirty="0"/>
              <a:t>Semantic errors (uninitialized values – correct statements that don’t make sense)</a:t>
            </a:r>
          </a:p>
        </p:txBody>
      </p:sp>
    </p:spTree>
    <p:extLst>
      <p:ext uri="{BB962C8B-B14F-4D97-AF65-F5344CB8AC3E}">
        <p14:creationId xmlns:p14="http://schemas.microsoft.com/office/powerpoint/2010/main" val="9902164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0FF71-1F33-7B26-87BA-DFCA178AC34B}"/>
              </a:ext>
            </a:extLst>
          </p:cNvPr>
          <p:cNvSpPr>
            <a:spLocks noGrp="1"/>
          </p:cNvSpPr>
          <p:nvPr>
            <p:ph type="title"/>
          </p:nvPr>
        </p:nvSpPr>
        <p:spPr/>
        <p:txBody>
          <a:bodyPr/>
          <a:lstStyle/>
          <a:p>
            <a:r>
              <a:rPr lang="en-US" dirty="0"/>
              <a:t>linker errors</a:t>
            </a:r>
          </a:p>
        </p:txBody>
      </p:sp>
      <p:sp>
        <p:nvSpPr>
          <p:cNvPr id="3" name="Content Placeholder 2">
            <a:extLst>
              <a:ext uri="{FF2B5EF4-FFF2-40B4-BE49-F238E27FC236}">
                <a16:creationId xmlns:a16="http://schemas.microsoft.com/office/drawing/2014/main" id="{EB6B6F9D-B13C-1961-CD46-3F30F9B2333B}"/>
              </a:ext>
            </a:extLst>
          </p:cNvPr>
          <p:cNvSpPr>
            <a:spLocks noGrp="1"/>
          </p:cNvSpPr>
          <p:nvPr>
            <p:ph idx="1"/>
          </p:nvPr>
        </p:nvSpPr>
        <p:spPr>
          <a:xfrm>
            <a:off x="1141413" y="2371725"/>
            <a:ext cx="9905998" cy="1600200"/>
          </a:xfrm>
        </p:spPr>
        <p:txBody>
          <a:bodyPr/>
          <a:lstStyle/>
          <a:p>
            <a:pPr lvl="1"/>
            <a:r>
              <a:rPr lang="en-US" dirty="0"/>
              <a:t>Missing libraries</a:t>
            </a:r>
          </a:p>
          <a:p>
            <a:pPr lvl="1"/>
            <a:r>
              <a:rPr lang="en-US" dirty="0"/>
              <a:t>Versioning issues</a:t>
            </a:r>
          </a:p>
          <a:p>
            <a:pPr lvl="1"/>
            <a:r>
              <a:rPr lang="en-US" dirty="0"/>
              <a:t>Cannot find symbols</a:t>
            </a:r>
          </a:p>
        </p:txBody>
      </p:sp>
    </p:spTree>
    <p:extLst>
      <p:ext uri="{BB962C8B-B14F-4D97-AF65-F5344CB8AC3E}">
        <p14:creationId xmlns:p14="http://schemas.microsoft.com/office/powerpoint/2010/main" val="13481521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26F19-20A1-541A-1E33-FCBDBE5E0909}"/>
              </a:ext>
            </a:extLst>
          </p:cNvPr>
          <p:cNvSpPr>
            <a:spLocks noGrp="1"/>
          </p:cNvSpPr>
          <p:nvPr>
            <p:ph type="title"/>
          </p:nvPr>
        </p:nvSpPr>
        <p:spPr>
          <a:xfrm>
            <a:off x="1141413" y="609600"/>
            <a:ext cx="9905998" cy="533400"/>
          </a:xfrm>
        </p:spPr>
        <p:txBody>
          <a:bodyPr>
            <a:normAutofit fontScale="90000"/>
          </a:bodyPr>
          <a:lstStyle/>
          <a:p>
            <a:r>
              <a:rPr lang="en-US" dirty="0"/>
              <a:t>linker errors?</a:t>
            </a:r>
          </a:p>
        </p:txBody>
      </p:sp>
      <p:sp>
        <p:nvSpPr>
          <p:cNvPr id="3" name="Content Placeholder 2">
            <a:extLst>
              <a:ext uri="{FF2B5EF4-FFF2-40B4-BE49-F238E27FC236}">
                <a16:creationId xmlns:a16="http://schemas.microsoft.com/office/drawing/2014/main" id="{6D53CCC8-7B17-4BBC-4C0B-D9AFAC35C014}"/>
              </a:ext>
            </a:extLst>
          </p:cNvPr>
          <p:cNvSpPr>
            <a:spLocks noGrp="1"/>
          </p:cNvSpPr>
          <p:nvPr>
            <p:ph idx="1"/>
          </p:nvPr>
        </p:nvSpPr>
        <p:spPr>
          <a:xfrm>
            <a:off x="1141413" y="1143001"/>
            <a:ext cx="9905998" cy="2587688"/>
          </a:xfrm>
          <a:solidFill>
            <a:schemeClr val="bg1"/>
          </a:solidFill>
        </p:spPr>
        <p:txBody>
          <a:bodyPr anchor="t" anchorCtr="0">
            <a:noAutofit/>
          </a:bodyPr>
          <a:lstStyle/>
          <a:p>
            <a:pPr marL="0" indent="0" algn="l">
              <a:buNone/>
            </a:pPr>
            <a:r>
              <a:rPr lang="en-US" sz="1200" b="0" i="0" u="none" strike="noStrike" dirty="0">
                <a:solidFill>
                  <a:srgbClr val="569CD6"/>
                </a:solidFill>
                <a:effectLst/>
                <a:latin typeface="Consolas" panose="020B0609020204030204" pitchFamily="49" charset="0"/>
              </a:rPr>
              <a:t>struct</a:t>
            </a:r>
            <a:r>
              <a:rPr lang="en-US" sz="1200" b="0" i="0" u="none" strike="noStrike" dirty="0">
                <a:solidFill>
                  <a:srgbClr val="D4D4D4"/>
                </a:solidFill>
                <a:effectLst/>
                <a:latin typeface="Consolas" panose="020B0609020204030204" pitchFamily="49" charset="0"/>
              </a:rPr>
              <a:t> A </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dirty="0">
                <a:solidFill>
                  <a:srgbClr val="D4D4D4"/>
                </a:solidFill>
                <a:effectLst/>
                <a:latin typeface="Consolas" panose="020B0609020204030204" pitchFamily="49" charset="0"/>
              </a:rPr>
              <a:t>  </a:t>
            </a:r>
            <a:r>
              <a:rPr lang="en-US" sz="1200" b="0" i="0" u="none" strike="noStrike" dirty="0">
                <a:solidFill>
                  <a:srgbClr val="569CD6"/>
                </a:solidFill>
                <a:effectLst/>
                <a:latin typeface="Consolas" panose="020B0609020204030204" pitchFamily="49" charset="0"/>
              </a:rPr>
              <a:t>virtual</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A</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B5CEA8"/>
                </a:solidFill>
                <a:effectLst/>
                <a:latin typeface="Consolas" panose="020B0609020204030204" pitchFamily="49" charset="0"/>
              </a:rPr>
              <a:t>0</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b="0" i="0" u="none" strike="noStrike" dirty="0">
                <a:solidFill>
                  <a:srgbClr val="569CD6"/>
                </a:solidFill>
                <a:effectLst/>
                <a:latin typeface="Consolas" panose="020B0609020204030204" pitchFamily="49" charset="0"/>
              </a:rPr>
              <a:t>struct</a:t>
            </a:r>
            <a:r>
              <a:rPr lang="en-US" sz="1200" b="0" i="0" u="none" strike="noStrike" dirty="0">
                <a:solidFill>
                  <a:srgbClr val="D4D4D4"/>
                </a:solidFill>
                <a:effectLst/>
                <a:latin typeface="Consolas" panose="020B0609020204030204" pitchFamily="49" charset="0"/>
              </a:rPr>
              <a:t> B</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 </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dirty="0">
                <a:solidFill>
                  <a:srgbClr val="D4D4D4"/>
                </a:solidFill>
                <a:effectLst/>
                <a:latin typeface="Consolas" panose="020B0609020204030204" pitchFamily="49" charset="0"/>
              </a:rPr>
              <a:t>  </a:t>
            </a:r>
            <a:r>
              <a:rPr lang="en-US" sz="1200" b="0" i="0" u="none" strike="noStrike" dirty="0">
                <a:solidFill>
                  <a:srgbClr val="569CD6"/>
                </a:solidFill>
                <a:effectLst/>
                <a:latin typeface="Consolas" panose="020B0609020204030204" pitchFamily="49" charset="0"/>
              </a:rPr>
              <a:t>virtual</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B</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b="0" i="0" u="none" strike="noStrike" dirty="0">
                <a:solidFill>
                  <a:srgbClr val="569CD6"/>
                </a:solidFill>
                <a:effectLst/>
                <a:latin typeface="Consolas" panose="020B0609020204030204" pitchFamily="49" charset="0"/>
              </a:rPr>
              <a:t>extern</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569CD6"/>
                </a:solidFill>
                <a:effectLst/>
                <a:latin typeface="Consolas" panose="020B0609020204030204" pitchFamily="49" charset="0"/>
              </a:rPr>
              <a:t>int</a:t>
            </a:r>
            <a:r>
              <a:rPr lang="en-US" sz="1200" b="0" i="0" u="none" strike="noStrike" dirty="0">
                <a:solidFill>
                  <a:srgbClr val="D4D4D4"/>
                </a:solidFill>
                <a:effectLst/>
                <a:latin typeface="Consolas" panose="020B0609020204030204" pitchFamily="49" charset="0"/>
              </a:rPr>
              <a:t> x</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b="0" i="0" u="none" strike="noStrike" dirty="0">
                <a:solidFill>
                  <a:srgbClr val="569CD6"/>
                </a:solidFill>
                <a:effectLst/>
                <a:latin typeface="Consolas" panose="020B0609020204030204" pitchFamily="49" charset="0"/>
              </a:rPr>
              <a:t>void</a:t>
            </a:r>
            <a:r>
              <a:rPr lang="en-US" sz="1200" b="0" i="0" u="none" strike="noStrike" dirty="0">
                <a:solidFill>
                  <a:srgbClr val="D4D4D4"/>
                </a:solidFill>
                <a:effectLst/>
                <a:latin typeface="Consolas" panose="020B0609020204030204" pitchFamily="49" charset="0"/>
              </a:rPr>
              <a:t> foo</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b="0" i="0" u="none" strike="noStrike" dirty="0">
                <a:solidFill>
                  <a:srgbClr val="569CD6"/>
                </a:solidFill>
                <a:effectLst/>
                <a:latin typeface="Consolas" panose="020B0609020204030204" pitchFamily="49" charset="0"/>
              </a:rPr>
              <a:t>int</a:t>
            </a:r>
            <a:r>
              <a:rPr lang="en-US" sz="1200" b="0" i="0" u="none" strike="noStrike" dirty="0">
                <a:solidFill>
                  <a:srgbClr val="D4D4D4"/>
                </a:solidFill>
                <a:effectLst/>
                <a:latin typeface="Consolas" panose="020B0609020204030204" pitchFamily="49" charset="0"/>
              </a:rPr>
              <a:t> main</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dirty="0">
                <a:solidFill>
                  <a:srgbClr val="D4D4D4"/>
                </a:solidFill>
                <a:effectLst/>
                <a:latin typeface="Consolas" panose="020B0609020204030204" pitchFamily="49" charset="0"/>
              </a:rPr>
              <a:t>  </a:t>
            </a:r>
            <a:r>
              <a:rPr lang="en-US" sz="1200" b="0" i="0" u="none" strike="noStrike" dirty="0">
                <a:solidFill>
                  <a:srgbClr val="D4D4D4"/>
                </a:solidFill>
                <a:effectLst/>
                <a:latin typeface="Consolas" panose="020B0609020204030204" pitchFamily="49" charset="0"/>
              </a:rPr>
              <a:t>x </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B5CEA8"/>
                </a:solidFill>
                <a:effectLst/>
                <a:latin typeface="Consolas" panose="020B0609020204030204" pitchFamily="49" charset="0"/>
              </a:rPr>
              <a:t>0</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dirty="0">
                <a:solidFill>
                  <a:srgbClr val="D4D4D4"/>
                </a:solidFill>
                <a:effectLst/>
                <a:latin typeface="Consolas" panose="020B0609020204030204" pitchFamily="49" charset="0"/>
              </a:rPr>
              <a:t>  </a:t>
            </a:r>
            <a:r>
              <a:rPr lang="en-US" sz="1200" b="0" i="0" u="none" strike="noStrike" dirty="0">
                <a:solidFill>
                  <a:srgbClr val="D4D4D4"/>
                </a:solidFill>
                <a:effectLst/>
                <a:latin typeface="Consolas" panose="020B0609020204030204" pitchFamily="49" charset="0"/>
              </a:rPr>
              <a:t>foo</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dirty="0">
                <a:solidFill>
                  <a:srgbClr val="D4D4D4"/>
                </a:solidFill>
                <a:effectLst/>
                <a:latin typeface="Consolas" panose="020B0609020204030204" pitchFamily="49" charset="0"/>
              </a:rPr>
              <a:t>  </a:t>
            </a:r>
            <a:r>
              <a:rPr lang="en-US" sz="1200" b="0" i="0" u="none" strike="noStrike" dirty="0">
                <a:solidFill>
                  <a:srgbClr val="D4D4D4"/>
                </a:solidFill>
                <a:effectLst/>
                <a:latin typeface="Consolas" panose="020B0609020204030204" pitchFamily="49" charset="0"/>
              </a:rPr>
              <a:t>B </a:t>
            </a:r>
            <a:r>
              <a:rPr lang="en-US" sz="1200" b="0" i="0" u="none" strike="noStrike" dirty="0" err="1">
                <a:solidFill>
                  <a:srgbClr val="D4D4D4"/>
                </a:solidFill>
                <a:effectLst/>
                <a:latin typeface="Consolas" panose="020B0609020204030204" pitchFamily="49" charset="0"/>
              </a:rPr>
              <a:t>b</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b="0" i="0" u="none" strike="noStrike" dirty="0">
                <a:solidFill>
                  <a:srgbClr val="DCDCDC"/>
                </a:solidFill>
                <a:effectLst/>
                <a:latin typeface="Consolas" panose="020B0609020204030204" pitchFamily="49" charset="0"/>
              </a:rPr>
              <a:t>}</a:t>
            </a:r>
            <a:endParaRPr lang="en-US" sz="1200" b="0" i="0" u="none" strike="noStrike" dirty="0">
              <a:solidFill>
                <a:srgbClr val="D4D4D4"/>
              </a:solidFill>
              <a:effectLst/>
              <a:latin typeface="Consolas" panose="020B0609020204030204" pitchFamily="49" charset="0"/>
            </a:endParaRPr>
          </a:p>
          <a:p>
            <a:pPr marL="0" indent="0">
              <a:buNone/>
            </a:pPr>
            <a:br>
              <a:rPr lang="en-US" sz="1400" b="0" dirty="0">
                <a:solidFill>
                  <a:srgbClr val="D4D4D4"/>
                </a:solidFill>
                <a:effectLst/>
                <a:latin typeface="Consolas" panose="020B0609020204030204" pitchFamily="49" charset="0"/>
              </a:rPr>
            </a:br>
            <a:endParaRPr lang="en-US" sz="1400" b="0" dirty="0">
              <a:solidFill>
                <a:srgbClr val="D4D4D4"/>
              </a:solidFill>
              <a:effectLst/>
              <a:latin typeface="Consolas" panose="020B0609020204030204" pitchFamily="49" charset="0"/>
            </a:endParaRPr>
          </a:p>
        </p:txBody>
      </p:sp>
      <p:sp>
        <p:nvSpPr>
          <p:cNvPr id="5" name="Content Placeholder 2">
            <a:extLst>
              <a:ext uri="{FF2B5EF4-FFF2-40B4-BE49-F238E27FC236}">
                <a16:creationId xmlns:a16="http://schemas.microsoft.com/office/drawing/2014/main" id="{61C802B5-5D3B-C767-FBC0-0312810369DC}"/>
              </a:ext>
            </a:extLst>
          </p:cNvPr>
          <p:cNvSpPr txBox="1">
            <a:spLocks/>
          </p:cNvSpPr>
          <p:nvPr/>
        </p:nvSpPr>
        <p:spPr>
          <a:xfrm>
            <a:off x="1143001" y="4191000"/>
            <a:ext cx="9905998" cy="2057400"/>
          </a:xfrm>
          <a:prstGeom prst="rect">
            <a:avLst/>
          </a:prstGeom>
          <a:solidFill>
            <a:schemeClr val="bg1"/>
          </a:solidFill>
        </p:spPr>
        <p:txBody>
          <a:bodyPr vert="horz" lIns="91440" tIns="45720" rIns="91440" bIns="45720" rtlCol="0" anchor="t" anchorCtr="0">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Compiler returned: 0</a:t>
            </a:r>
          </a:p>
        </p:txBody>
      </p:sp>
      <p:sp>
        <p:nvSpPr>
          <p:cNvPr id="8" name="TextBox 7">
            <a:extLst>
              <a:ext uri="{FF2B5EF4-FFF2-40B4-BE49-F238E27FC236}">
                <a16:creationId xmlns:a16="http://schemas.microsoft.com/office/drawing/2014/main" id="{D6A7B8D9-2022-63ED-2830-6636308CEB39}"/>
              </a:ext>
            </a:extLst>
          </p:cNvPr>
          <p:cNvSpPr txBox="1"/>
          <p:nvPr/>
        </p:nvSpPr>
        <p:spPr>
          <a:xfrm>
            <a:off x="4057649" y="3791342"/>
            <a:ext cx="6989760" cy="369332"/>
          </a:xfrm>
          <a:prstGeom prst="rect">
            <a:avLst/>
          </a:prstGeom>
          <a:solidFill>
            <a:schemeClr val="tx2">
              <a:lumMod val="50000"/>
            </a:schemeClr>
          </a:solidFill>
        </p:spPr>
        <p:txBody>
          <a:bodyPr wrap="square" rtlCol="0">
            <a:spAutoFit/>
          </a:bodyPr>
          <a:lstStyle/>
          <a:p>
            <a:r>
              <a:rPr lang="en-US" dirty="0"/>
              <a:t>-Wall -Wextra</a:t>
            </a:r>
          </a:p>
        </p:txBody>
      </p:sp>
      <p:pic>
        <p:nvPicPr>
          <p:cNvPr id="4" name="Picture 3">
            <a:hlinkClick r:id="rId3"/>
            <a:extLst>
              <a:ext uri="{FF2B5EF4-FFF2-40B4-BE49-F238E27FC236}">
                <a16:creationId xmlns:a16="http://schemas.microsoft.com/office/drawing/2014/main" id="{AD686B63-1119-EA3C-4179-080380FA1BA8}"/>
              </a:ext>
            </a:extLst>
          </p:cNvPr>
          <p:cNvPicPr>
            <a:picLocks noChangeAspect="1"/>
          </p:cNvPicPr>
          <p:nvPr/>
        </p:nvPicPr>
        <p:blipFill>
          <a:blip r:embed="rId4"/>
          <a:stretch>
            <a:fillRect/>
          </a:stretch>
        </p:blipFill>
        <p:spPr>
          <a:xfrm>
            <a:off x="10617426" y="3761015"/>
            <a:ext cx="429985" cy="429985"/>
          </a:xfrm>
          <a:prstGeom prst="rect">
            <a:avLst/>
          </a:prstGeom>
        </p:spPr>
      </p:pic>
      <p:sp>
        <p:nvSpPr>
          <p:cNvPr id="9" name="TextBox 8">
            <a:extLst>
              <a:ext uri="{FF2B5EF4-FFF2-40B4-BE49-F238E27FC236}">
                <a16:creationId xmlns:a16="http://schemas.microsoft.com/office/drawing/2014/main" id="{A60B6ECE-4371-AC24-8C48-A9995F6C4328}"/>
              </a:ext>
            </a:extLst>
          </p:cNvPr>
          <p:cNvSpPr txBox="1"/>
          <p:nvPr/>
        </p:nvSpPr>
        <p:spPr>
          <a:xfrm>
            <a:off x="1141413" y="3791342"/>
            <a:ext cx="2792412" cy="369332"/>
          </a:xfrm>
          <a:prstGeom prst="rect">
            <a:avLst/>
          </a:prstGeom>
          <a:solidFill>
            <a:schemeClr val="tx2">
              <a:lumMod val="50000"/>
            </a:schemeClr>
          </a:solidFill>
        </p:spPr>
        <p:txBody>
          <a:bodyPr wrap="square" rtlCol="0">
            <a:spAutoFit/>
          </a:bodyPr>
          <a:lstStyle/>
          <a:p>
            <a:r>
              <a:rPr lang="en-US" dirty="0"/>
              <a:t>X86-64 gcc 4.9.4</a:t>
            </a:r>
          </a:p>
        </p:txBody>
      </p:sp>
    </p:spTree>
    <p:extLst>
      <p:ext uri="{BB962C8B-B14F-4D97-AF65-F5344CB8AC3E}">
        <p14:creationId xmlns:p14="http://schemas.microsoft.com/office/powerpoint/2010/main" val="427088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30"/>
                                  </p:iterate>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26F19-20A1-541A-1E33-FCBDBE5E0909}"/>
              </a:ext>
            </a:extLst>
          </p:cNvPr>
          <p:cNvSpPr>
            <a:spLocks noGrp="1"/>
          </p:cNvSpPr>
          <p:nvPr>
            <p:ph type="title"/>
          </p:nvPr>
        </p:nvSpPr>
        <p:spPr>
          <a:xfrm>
            <a:off x="1141413" y="609600"/>
            <a:ext cx="9905998" cy="533400"/>
          </a:xfrm>
        </p:spPr>
        <p:txBody>
          <a:bodyPr>
            <a:normAutofit fontScale="90000"/>
          </a:bodyPr>
          <a:lstStyle/>
          <a:p>
            <a:r>
              <a:rPr lang="en-US" dirty="0"/>
              <a:t>linker errors?</a:t>
            </a:r>
          </a:p>
        </p:txBody>
      </p:sp>
      <p:sp>
        <p:nvSpPr>
          <p:cNvPr id="3" name="Content Placeholder 2">
            <a:extLst>
              <a:ext uri="{FF2B5EF4-FFF2-40B4-BE49-F238E27FC236}">
                <a16:creationId xmlns:a16="http://schemas.microsoft.com/office/drawing/2014/main" id="{6D53CCC8-7B17-4BBC-4C0B-D9AFAC35C014}"/>
              </a:ext>
            </a:extLst>
          </p:cNvPr>
          <p:cNvSpPr>
            <a:spLocks noGrp="1"/>
          </p:cNvSpPr>
          <p:nvPr>
            <p:ph idx="1"/>
          </p:nvPr>
        </p:nvSpPr>
        <p:spPr>
          <a:xfrm>
            <a:off x="1141413" y="1143001"/>
            <a:ext cx="9905998" cy="2057400"/>
          </a:xfrm>
          <a:solidFill>
            <a:schemeClr val="bg1"/>
          </a:solidFill>
        </p:spPr>
        <p:txBody>
          <a:bodyPr anchor="t" anchorCtr="0">
            <a:noAutofit/>
          </a:bodyPr>
          <a:lstStyle/>
          <a:p>
            <a:pPr marL="0" indent="0" algn="l">
              <a:buNone/>
            </a:pPr>
            <a:r>
              <a:rPr lang="en-US" sz="1200" b="0" i="0" u="none" strike="noStrike" dirty="0">
                <a:solidFill>
                  <a:srgbClr val="569CD6"/>
                </a:solidFill>
                <a:effectLst/>
                <a:latin typeface="Consolas" panose="020B0609020204030204" pitchFamily="49" charset="0"/>
              </a:rPr>
              <a:t>struct</a:t>
            </a:r>
            <a:r>
              <a:rPr lang="en-US" sz="1200" b="0" i="0" u="none" strike="noStrike" dirty="0">
                <a:solidFill>
                  <a:srgbClr val="D4D4D4"/>
                </a:solidFill>
                <a:effectLst/>
                <a:latin typeface="Consolas" panose="020B0609020204030204" pitchFamily="49" charset="0"/>
              </a:rPr>
              <a:t> A </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569CD6"/>
                </a:solidFill>
                <a:effectLst/>
                <a:latin typeface="JetBrains Mono" panose="02000009000000000000" pitchFamily="49" charset="0"/>
                <a:ea typeface="JetBrains Mono" panose="02000009000000000000" pitchFamily="49" charset="0"/>
                <a:cs typeface="JetBrains Mono" panose="02000009000000000000" pitchFamily="49" charset="0"/>
              </a:rPr>
              <a:t>virtual</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A</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B5CEA8"/>
                </a:solidFill>
                <a:effectLst/>
                <a:latin typeface="Consolas" panose="020B0609020204030204" pitchFamily="49" charset="0"/>
              </a:rPr>
              <a:t>0</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b="0" i="0" u="none" strike="noStrike" dirty="0">
                <a:solidFill>
                  <a:srgbClr val="569CD6"/>
                </a:solidFill>
                <a:effectLst/>
                <a:latin typeface="Consolas" panose="020B0609020204030204" pitchFamily="49" charset="0"/>
              </a:rPr>
              <a:t>struct</a:t>
            </a:r>
            <a:r>
              <a:rPr lang="en-US" sz="1200" b="0" i="0" u="none" strike="noStrike" dirty="0">
                <a:solidFill>
                  <a:srgbClr val="D4D4D4"/>
                </a:solidFill>
                <a:effectLst/>
                <a:latin typeface="Consolas" panose="020B0609020204030204" pitchFamily="49" charset="0"/>
              </a:rPr>
              <a:t> B</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 </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569CD6"/>
                </a:solidFill>
                <a:effectLst/>
                <a:latin typeface="Consolas" panose="020B0609020204030204" pitchFamily="49" charset="0"/>
              </a:rPr>
              <a:t>virtual</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B</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b="0" i="0" u="none" strike="noStrike" dirty="0">
                <a:solidFill>
                  <a:srgbClr val="569CD6"/>
                </a:solidFill>
                <a:effectLst/>
                <a:latin typeface="Consolas" panose="020B0609020204030204" pitchFamily="49" charset="0"/>
              </a:rPr>
              <a:t>extern</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569CD6"/>
                </a:solidFill>
                <a:effectLst/>
                <a:latin typeface="Consolas" panose="020B0609020204030204" pitchFamily="49" charset="0"/>
              </a:rPr>
              <a:t>int</a:t>
            </a:r>
            <a:r>
              <a:rPr lang="en-US" sz="1200" b="0" i="0" u="none" strike="noStrike" dirty="0">
                <a:solidFill>
                  <a:srgbClr val="D4D4D4"/>
                </a:solidFill>
                <a:effectLst/>
                <a:latin typeface="Consolas" panose="020B0609020204030204" pitchFamily="49" charset="0"/>
              </a:rPr>
              <a:t> x</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b="0" i="0" u="none" strike="noStrike" dirty="0">
                <a:solidFill>
                  <a:srgbClr val="569CD6"/>
                </a:solidFill>
                <a:effectLst/>
                <a:latin typeface="Consolas" panose="020B0609020204030204" pitchFamily="49" charset="0"/>
              </a:rPr>
              <a:t>void</a:t>
            </a:r>
            <a:r>
              <a:rPr lang="en-US" sz="1200" b="0" i="0" u="none" strike="noStrike" dirty="0">
                <a:solidFill>
                  <a:srgbClr val="D4D4D4"/>
                </a:solidFill>
                <a:effectLst/>
                <a:latin typeface="Consolas" panose="020B0609020204030204" pitchFamily="49" charset="0"/>
              </a:rPr>
              <a:t> foo</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b="0" i="0" u="none" strike="noStrike" dirty="0">
                <a:solidFill>
                  <a:srgbClr val="569CD6"/>
                </a:solidFill>
                <a:effectLst/>
                <a:latin typeface="Consolas" panose="020B0609020204030204" pitchFamily="49" charset="0"/>
              </a:rPr>
              <a:t>int</a:t>
            </a:r>
            <a:r>
              <a:rPr lang="en-US" sz="1200" b="0" i="0" u="none" strike="noStrike" dirty="0">
                <a:solidFill>
                  <a:srgbClr val="D4D4D4"/>
                </a:solidFill>
                <a:effectLst/>
                <a:latin typeface="Consolas" panose="020B0609020204030204" pitchFamily="49" charset="0"/>
              </a:rPr>
              <a:t> main</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dirty="0">
                <a:solidFill>
                  <a:srgbClr val="D4D4D4"/>
                </a:solidFill>
                <a:effectLst/>
                <a:latin typeface="Consolas" panose="020B0609020204030204" pitchFamily="49" charset="0"/>
              </a:rPr>
              <a:t>  </a:t>
            </a:r>
            <a:r>
              <a:rPr lang="en-US" sz="1200" b="0" i="0" u="none" strike="noStrike" dirty="0">
                <a:solidFill>
                  <a:srgbClr val="D4D4D4"/>
                </a:solidFill>
                <a:effectLst/>
                <a:latin typeface="Consolas" panose="020B0609020204030204" pitchFamily="49" charset="0"/>
              </a:rPr>
              <a:t>x </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B5CEA8"/>
                </a:solidFill>
                <a:effectLst/>
                <a:latin typeface="Consolas" panose="020B0609020204030204" pitchFamily="49" charset="0"/>
              </a:rPr>
              <a:t>0</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dirty="0">
                <a:solidFill>
                  <a:srgbClr val="D4D4D4"/>
                </a:solidFill>
                <a:effectLst/>
                <a:latin typeface="Consolas" panose="020B0609020204030204" pitchFamily="49" charset="0"/>
              </a:rPr>
              <a:t>  </a:t>
            </a:r>
            <a:r>
              <a:rPr lang="en-US" sz="1200" b="0" i="0" u="none" strike="noStrike" dirty="0">
                <a:solidFill>
                  <a:srgbClr val="D4D4D4"/>
                </a:solidFill>
                <a:effectLst/>
                <a:latin typeface="Consolas" panose="020B0609020204030204" pitchFamily="49" charset="0"/>
              </a:rPr>
              <a:t>foo</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dirty="0">
                <a:solidFill>
                  <a:srgbClr val="D4D4D4"/>
                </a:solidFill>
                <a:effectLst/>
                <a:latin typeface="Consolas" panose="020B0609020204030204" pitchFamily="49" charset="0"/>
              </a:rPr>
              <a:t>  </a:t>
            </a:r>
            <a:r>
              <a:rPr lang="en-US" sz="1200" b="0" i="0" u="none" strike="noStrike" dirty="0">
                <a:solidFill>
                  <a:srgbClr val="D4D4D4"/>
                </a:solidFill>
                <a:effectLst/>
                <a:latin typeface="Consolas" panose="020B0609020204030204" pitchFamily="49" charset="0"/>
              </a:rPr>
              <a:t>B </a:t>
            </a:r>
            <a:r>
              <a:rPr lang="en-US" sz="1200" b="0" i="0" u="none" strike="noStrike" dirty="0" err="1">
                <a:solidFill>
                  <a:srgbClr val="D4D4D4"/>
                </a:solidFill>
                <a:effectLst/>
                <a:latin typeface="Consolas" panose="020B0609020204030204" pitchFamily="49" charset="0"/>
              </a:rPr>
              <a:t>b</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b="0" i="0" u="none" strike="noStrike" dirty="0">
                <a:solidFill>
                  <a:srgbClr val="DCDCDC"/>
                </a:solidFill>
                <a:effectLst/>
                <a:latin typeface="Consolas" panose="020B0609020204030204" pitchFamily="49" charset="0"/>
              </a:rPr>
              <a:t>}</a:t>
            </a:r>
            <a:endParaRPr lang="en-US" sz="1200" b="0" i="0" u="none" strike="noStrike" dirty="0">
              <a:solidFill>
                <a:srgbClr val="D4D4D4"/>
              </a:solidFill>
              <a:effectLst/>
              <a:latin typeface="Consolas" panose="020B0609020204030204" pitchFamily="49" charset="0"/>
            </a:endParaRPr>
          </a:p>
          <a:p>
            <a:pPr marL="0" indent="0">
              <a:buNone/>
            </a:pPr>
            <a:br>
              <a:rPr lang="en-US" sz="1400" b="0" dirty="0">
                <a:solidFill>
                  <a:srgbClr val="D4D4D4"/>
                </a:solidFill>
                <a:effectLst/>
                <a:latin typeface="Consolas" panose="020B0609020204030204" pitchFamily="49" charset="0"/>
              </a:rPr>
            </a:br>
            <a:endParaRPr lang="en-US" sz="1400" b="0" dirty="0">
              <a:solidFill>
                <a:srgbClr val="D4D4D4"/>
              </a:solidFill>
              <a:effectLst/>
              <a:latin typeface="Consolas" panose="020B0609020204030204" pitchFamily="49" charset="0"/>
            </a:endParaRPr>
          </a:p>
        </p:txBody>
      </p:sp>
      <p:sp>
        <p:nvSpPr>
          <p:cNvPr id="5" name="Content Placeholder 2">
            <a:extLst>
              <a:ext uri="{FF2B5EF4-FFF2-40B4-BE49-F238E27FC236}">
                <a16:creationId xmlns:a16="http://schemas.microsoft.com/office/drawing/2014/main" id="{61C802B5-5D3B-C767-FBC0-0312810369DC}"/>
              </a:ext>
            </a:extLst>
          </p:cNvPr>
          <p:cNvSpPr txBox="1">
            <a:spLocks/>
          </p:cNvSpPr>
          <p:nvPr/>
        </p:nvSpPr>
        <p:spPr>
          <a:xfrm>
            <a:off x="1141413" y="3643992"/>
            <a:ext cx="9905998" cy="2604408"/>
          </a:xfrm>
          <a:prstGeom prst="rect">
            <a:avLst/>
          </a:prstGeom>
          <a:solidFill>
            <a:schemeClr val="bg1"/>
          </a:solidFill>
        </p:spPr>
        <p:txBody>
          <a:bodyPr vert="horz" lIns="91440" tIns="45720" rIns="91440" bIns="45720" rtlCol="0" anchor="t" anchorCtr="0">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/opt/compiler-explorer/gcc-trunk-20231113/bin/../lib/gcc/x86_64-linux-gnu/14.0.0/../../../../x86_64-linux-gnu/bin/</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ld</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 /</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tmp</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/ccmt7oUg.o: in function `main':</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&lt;source&gt;:6: undefined reference to `x'</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/opt/compiler-explorer/gcc-trunk-20231113/bin/../lib/gcc/x86_64-linux-gnu/14.0.0/../../../../x86_64-linux-gnu/bin/</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ld</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 &lt;source&gt;:7: undefined reference to `foo()'</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/opt/compiler-explorer/gcc-trunk-20231113/bin/../lib/gcc/x86_64-linux-gnu/14.0.0/../../../../x86_64-linux-gnu/bin/</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ld</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 /</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tmp</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/ccmt7oUg.o: in function `B::~B()':</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&lt;source&gt;:2: undefined reference to `A::~A()'</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collect2: error: </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ld</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 returned 1 exit status</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Compiler returned: 1</a:t>
            </a:r>
          </a:p>
        </p:txBody>
      </p:sp>
      <p:sp>
        <p:nvSpPr>
          <p:cNvPr id="8" name="TextBox 7">
            <a:extLst>
              <a:ext uri="{FF2B5EF4-FFF2-40B4-BE49-F238E27FC236}">
                <a16:creationId xmlns:a16="http://schemas.microsoft.com/office/drawing/2014/main" id="{D6A7B8D9-2022-63ED-2830-6636308CEB39}"/>
              </a:ext>
            </a:extLst>
          </p:cNvPr>
          <p:cNvSpPr txBox="1"/>
          <p:nvPr/>
        </p:nvSpPr>
        <p:spPr>
          <a:xfrm>
            <a:off x="4056061" y="3244334"/>
            <a:ext cx="6989760" cy="369332"/>
          </a:xfrm>
          <a:prstGeom prst="rect">
            <a:avLst/>
          </a:prstGeom>
          <a:solidFill>
            <a:schemeClr val="tx2">
              <a:lumMod val="50000"/>
            </a:schemeClr>
          </a:solidFill>
        </p:spPr>
        <p:txBody>
          <a:bodyPr wrap="square" rtlCol="0">
            <a:spAutoFit/>
          </a:bodyPr>
          <a:lstStyle/>
          <a:p>
            <a:r>
              <a:rPr lang="en-US" dirty="0"/>
              <a:t>-Wall -Wextra</a:t>
            </a:r>
          </a:p>
        </p:txBody>
      </p:sp>
      <p:sp>
        <p:nvSpPr>
          <p:cNvPr id="9" name="TextBox 8">
            <a:extLst>
              <a:ext uri="{FF2B5EF4-FFF2-40B4-BE49-F238E27FC236}">
                <a16:creationId xmlns:a16="http://schemas.microsoft.com/office/drawing/2014/main" id="{A60B6ECE-4371-AC24-8C48-A9995F6C4328}"/>
              </a:ext>
            </a:extLst>
          </p:cNvPr>
          <p:cNvSpPr txBox="1"/>
          <p:nvPr/>
        </p:nvSpPr>
        <p:spPr>
          <a:xfrm>
            <a:off x="1139825" y="3244334"/>
            <a:ext cx="2792412" cy="369332"/>
          </a:xfrm>
          <a:prstGeom prst="rect">
            <a:avLst/>
          </a:prstGeom>
          <a:solidFill>
            <a:schemeClr val="tx2">
              <a:lumMod val="50000"/>
            </a:schemeClr>
          </a:solidFill>
        </p:spPr>
        <p:txBody>
          <a:bodyPr wrap="square" rtlCol="0">
            <a:spAutoFit/>
          </a:bodyPr>
          <a:lstStyle/>
          <a:p>
            <a:r>
              <a:rPr lang="en-US" dirty="0"/>
              <a:t>X86-64 gcc (trunk)</a:t>
            </a:r>
          </a:p>
        </p:txBody>
      </p:sp>
      <p:pic>
        <p:nvPicPr>
          <p:cNvPr id="7" name="Picture 6">
            <a:hlinkClick r:id="rId3"/>
            <a:extLst>
              <a:ext uri="{FF2B5EF4-FFF2-40B4-BE49-F238E27FC236}">
                <a16:creationId xmlns:a16="http://schemas.microsoft.com/office/drawing/2014/main" id="{F065665F-968E-6FB9-790E-23D08A7C203D}"/>
              </a:ext>
            </a:extLst>
          </p:cNvPr>
          <p:cNvPicPr>
            <a:picLocks noChangeAspect="1"/>
          </p:cNvPicPr>
          <p:nvPr/>
        </p:nvPicPr>
        <p:blipFill>
          <a:blip r:embed="rId4"/>
          <a:stretch>
            <a:fillRect/>
          </a:stretch>
        </p:blipFill>
        <p:spPr>
          <a:xfrm>
            <a:off x="10622190" y="3214008"/>
            <a:ext cx="429985" cy="429985"/>
          </a:xfrm>
          <a:prstGeom prst="rect">
            <a:avLst/>
          </a:prstGeom>
        </p:spPr>
      </p:pic>
    </p:spTree>
    <p:extLst>
      <p:ext uri="{BB962C8B-B14F-4D97-AF65-F5344CB8AC3E}">
        <p14:creationId xmlns:p14="http://schemas.microsoft.com/office/powerpoint/2010/main" val="320733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30"/>
                                  </p:iterate>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30"/>
                                  </p:iterate>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30"/>
                                  </p:iterate>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lt">
                                    <p:tmAbs val="30"/>
                                  </p:iterate>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lt">
                                    <p:tmAbs val="30"/>
                                  </p:iterate>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30"/>
                                  </p:iterate>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iterate type="lt">
                                    <p:tmAbs val="30"/>
                                  </p:iterate>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26F19-20A1-541A-1E33-FCBDBE5E0909}"/>
              </a:ext>
            </a:extLst>
          </p:cNvPr>
          <p:cNvSpPr>
            <a:spLocks noGrp="1"/>
          </p:cNvSpPr>
          <p:nvPr>
            <p:ph type="title"/>
          </p:nvPr>
        </p:nvSpPr>
        <p:spPr>
          <a:xfrm>
            <a:off x="1141413" y="609600"/>
            <a:ext cx="9905998" cy="533400"/>
          </a:xfrm>
        </p:spPr>
        <p:txBody>
          <a:bodyPr>
            <a:normAutofit fontScale="90000"/>
          </a:bodyPr>
          <a:lstStyle/>
          <a:p>
            <a:r>
              <a:rPr lang="en-US" dirty="0"/>
              <a:t>linker errors?</a:t>
            </a:r>
          </a:p>
        </p:txBody>
      </p:sp>
      <p:sp>
        <p:nvSpPr>
          <p:cNvPr id="3" name="Content Placeholder 2">
            <a:extLst>
              <a:ext uri="{FF2B5EF4-FFF2-40B4-BE49-F238E27FC236}">
                <a16:creationId xmlns:a16="http://schemas.microsoft.com/office/drawing/2014/main" id="{6D53CCC8-7B17-4BBC-4C0B-D9AFAC35C014}"/>
              </a:ext>
            </a:extLst>
          </p:cNvPr>
          <p:cNvSpPr>
            <a:spLocks noGrp="1"/>
          </p:cNvSpPr>
          <p:nvPr>
            <p:ph idx="1"/>
          </p:nvPr>
        </p:nvSpPr>
        <p:spPr>
          <a:xfrm>
            <a:off x="1141413" y="1143001"/>
            <a:ext cx="9905998" cy="2057400"/>
          </a:xfrm>
          <a:solidFill>
            <a:schemeClr val="bg1"/>
          </a:solidFill>
        </p:spPr>
        <p:txBody>
          <a:bodyPr anchor="t" anchorCtr="0">
            <a:noAutofit/>
          </a:bodyPr>
          <a:lstStyle/>
          <a:p>
            <a:pPr marL="0" indent="0" algn="l">
              <a:buNone/>
            </a:pPr>
            <a:r>
              <a:rPr lang="en-US" sz="1200" b="0" i="0" u="none" strike="noStrike" dirty="0">
                <a:solidFill>
                  <a:srgbClr val="569CD6"/>
                </a:solidFill>
                <a:effectLst/>
                <a:latin typeface="Consolas" panose="020B0609020204030204" pitchFamily="49" charset="0"/>
              </a:rPr>
              <a:t>struct</a:t>
            </a:r>
            <a:r>
              <a:rPr lang="en-US" sz="1200" b="0" i="0" u="none" strike="noStrike" dirty="0">
                <a:solidFill>
                  <a:srgbClr val="D4D4D4"/>
                </a:solidFill>
                <a:effectLst/>
                <a:latin typeface="Consolas" panose="020B0609020204030204" pitchFamily="49" charset="0"/>
              </a:rPr>
              <a:t> A </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569CD6"/>
                </a:solidFill>
                <a:effectLst/>
                <a:latin typeface="JetBrains Mono" panose="02000009000000000000" pitchFamily="49" charset="0"/>
                <a:ea typeface="JetBrains Mono" panose="02000009000000000000" pitchFamily="49" charset="0"/>
                <a:cs typeface="JetBrains Mono" panose="02000009000000000000" pitchFamily="49" charset="0"/>
              </a:rPr>
              <a:t>virtual</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A</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B5CEA8"/>
                </a:solidFill>
                <a:effectLst/>
                <a:latin typeface="Consolas" panose="020B0609020204030204" pitchFamily="49" charset="0"/>
              </a:rPr>
              <a:t>0</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b="0" i="0" u="none" strike="noStrike" dirty="0">
                <a:solidFill>
                  <a:srgbClr val="569CD6"/>
                </a:solidFill>
                <a:effectLst/>
                <a:latin typeface="Consolas" panose="020B0609020204030204" pitchFamily="49" charset="0"/>
              </a:rPr>
              <a:t>struct</a:t>
            </a:r>
            <a:r>
              <a:rPr lang="en-US" sz="1200" b="0" i="0" u="none" strike="noStrike" dirty="0">
                <a:solidFill>
                  <a:srgbClr val="D4D4D4"/>
                </a:solidFill>
                <a:effectLst/>
                <a:latin typeface="Consolas" panose="020B0609020204030204" pitchFamily="49" charset="0"/>
              </a:rPr>
              <a:t> B</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 </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569CD6"/>
                </a:solidFill>
                <a:effectLst/>
                <a:latin typeface="Consolas" panose="020B0609020204030204" pitchFamily="49" charset="0"/>
              </a:rPr>
              <a:t>virtual</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B</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b="0" i="0" u="none" strike="noStrike" dirty="0">
                <a:solidFill>
                  <a:srgbClr val="569CD6"/>
                </a:solidFill>
                <a:effectLst/>
                <a:latin typeface="Consolas" panose="020B0609020204030204" pitchFamily="49" charset="0"/>
              </a:rPr>
              <a:t>extern</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569CD6"/>
                </a:solidFill>
                <a:effectLst/>
                <a:latin typeface="Consolas" panose="020B0609020204030204" pitchFamily="49" charset="0"/>
              </a:rPr>
              <a:t>int</a:t>
            </a:r>
            <a:r>
              <a:rPr lang="en-US" sz="1200" b="0" i="0" u="none" strike="noStrike" dirty="0">
                <a:solidFill>
                  <a:srgbClr val="D4D4D4"/>
                </a:solidFill>
                <a:effectLst/>
                <a:latin typeface="Consolas" panose="020B0609020204030204" pitchFamily="49" charset="0"/>
              </a:rPr>
              <a:t> x</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b="0" i="0" u="none" strike="noStrike" dirty="0">
                <a:solidFill>
                  <a:srgbClr val="569CD6"/>
                </a:solidFill>
                <a:effectLst/>
                <a:latin typeface="Consolas" panose="020B0609020204030204" pitchFamily="49" charset="0"/>
              </a:rPr>
              <a:t>void</a:t>
            </a:r>
            <a:r>
              <a:rPr lang="en-US" sz="1200" b="0" i="0" u="none" strike="noStrike" dirty="0">
                <a:solidFill>
                  <a:srgbClr val="D4D4D4"/>
                </a:solidFill>
                <a:effectLst/>
                <a:latin typeface="Consolas" panose="020B0609020204030204" pitchFamily="49" charset="0"/>
              </a:rPr>
              <a:t> foo</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b="0" i="0" u="none" strike="noStrike" dirty="0">
                <a:solidFill>
                  <a:srgbClr val="569CD6"/>
                </a:solidFill>
                <a:effectLst/>
                <a:latin typeface="Consolas" panose="020B0609020204030204" pitchFamily="49" charset="0"/>
              </a:rPr>
              <a:t>int</a:t>
            </a:r>
            <a:r>
              <a:rPr lang="en-US" sz="1200" b="0" i="0" u="none" strike="noStrike" dirty="0">
                <a:solidFill>
                  <a:srgbClr val="D4D4D4"/>
                </a:solidFill>
                <a:effectLst/>
                <a:latin typeface="Consolas" panose="020B0609020204030204" pitchFamily="49" charset="0"/>
              </a:rPr>
              <a:t> main</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dirty="0">
                <a:solidFill>
                  <a:srgbClr val="D4D4D4"/>
                </a:solidFill>
                <a:effectLst/>
                <a:latin typeface="Consolas" panose="020B0609020204030204" pitchFamily="49" charset="0"/>
              </a:rPr>
              <a:t>  </a:t>
            </a:r>
            <a:r>
              <a:rPr lang="en-US" sz="1200" b="0" i="0" u="none" strike="noStrike" dirty="0">
                <a:solidFill>
                  <a:srgbClr val="D4D4D4"/>
                </a:solidFill>
                <a:effectLst/>
                <a:latin typeface="Consolas" panose="020B0609020204030204" pitchFamily="49" charset="0"/>
              </a:rPr>
              <a:t>x </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B5CEA8"/>
                </a:solidFill>
                <a:effectLst/>
                <a:latin typeface="Consolas" panose="020B0609020204030204" pitchFamily="49" charset="0"/>
              </a:rPr>
              <a:t>0</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dirty="0">
                <a:solidFill>
                  <a:srgbClr val="D4D4D4"/>
                </a:solidFill>
                <a:effectLst/>
                <a:latin typeface="Consolas" panose="020B0609020204030204" pitchFamily="49" charset="0"/>
              </a:rPr>
              <a:t>  </a:t>
            </a:r>
            <a:r>
              <a:rPr lang="en-US" sz="1200" b="0" i="0" u="none" strike="noStrike" dirty="0">
                <a:solidFill>
                  <a:srgbClr val="D4D4D4"/>
                </a:solidFill>
                <a:effectLst/>
                <a:latin typeface="Consolas" panose="020B0609020204030204" pitchFamily="49" charset="0"/>
              </a:rPr>
              <a:t>foo</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dirty="0">
                <a:solidFill>
                  <a:srgbClr val="D4D4D4"/>
                </a:solidFill>
                <a:effectLst/>
                <a:latin typeface="Consolas" panose="020B0609020204030204" pitchFamily="49" charset="0"/>
              </a:rPr>
              <a:t>  </a:t>
            </a:r>
            <a:r>
              <a:rPr lang="en-US" sz="1200" b="0" i="0" u="none" strike="noStrike" dirty="0">
                <a:solidFill>
                  <a:srgbClr val="D4D4D4"/>
                </a:solidFill>
                <a:effectLst/>
                <a:latin typeface="Consolas" panose="020B0609020204030204" pitchFamily="49" charset="0"/>
              </a:rPr>
              <a:t>B </a:t>
            </a:r>
            <a:r>
              <a:rPr lang="en-US" sz="1200" b="0" i="0" u="none" strike="noStrike" dirty="0" err="1">
                <a:solidFill>
                  <a:srgbClr val="D4D4D4"/>
                </a:solidFill>
                <a:effectLst/>
                <a:latin typeface="Consolas" panose="020B0609020204030204" pitchFamily="49" charset="0"/>
              </a:rPr>
              <a:t>b</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b="0" i="0" u="none" strike="noStrike" dirty="0">
                <a:solidFill>
                  <a:srgbClr val="DCDCDC"/>
                </a:solidFill>
                <a:effectLst/>
                <a:latin typeface="Consolas" panose="020B0609020204030204" pitchFamily="49" charset="0"/>
              </a:rPr>
              <a:t>}</a:t>
            </a:r>
            <a:endParaRPr lang="en-US" sz="1200" b="0" i="0" u="none" strike="noStrike" dirty="0">
              <a:solidFill>
                <a:srgbClr val="D4D4D4"/>
              </a:solidFill>
              <a:effectLst/>
              <a:latin typeface="Consolas" panose="020B0609020204030204" pitchFamily="49" charset="0"/>
            </a:endParaRPr>
          </a:p>
          <a:p>
            <a:pPr marL="0" indent="0">
              <a:buNone/>
            </a:pPr>
            <a:br>
              <a:rPr lang="en-US" sz="1400" b="0" dirty="0">
                <a:solidFill>
                  <a:srgbClr val="D4D4D4"/>
                </a:solidFill>
                <a:effectLst/>
                <a:latin typeface="Consolas" panose="020B0609020204030204" pitchFamily="49" charset="0"/>
              </a:rPr>
            </a:br>
            <a:endParaRPr lang="en-US" sz="1400" b="0" dirty="0">
              <a:solidFill>
                <a:srgbClr val="D4D4D4"/>
              </a:solidFill>
              <a:effectLst/>
              <a:latin typeface="Consolas" panose="020B0609020204030204" pitchFamily="49" charset="0"/>
            </a:endParaRPr>
          </a:p>
        </p:txBody>
      </p:sp>
      <p:sp>
        <p:nvSpPr>
          <p:cNvPr id="5" name="Content Placeholder 2">
            <a:extLst>
              <a:ext uri="{FF2B5EF4-FFF2-40B4-BE49-F238E27FC236}">
                <a16:creationId xmlns:a16="http://schemas.microsoft.com/office/drawing/2014/main" id="{61C802B5-5D3B-C767-FBC0-0312810369DC}"/>
              </a:ext>
            </a:extLst>
          </p:cNvPr>
          <p:cNvSpPr txBox="1">
            <a:spLocks/>
          </p:cNvSpPr>
          <p:nvPr/>
        </p:nvSpPr>
        <p:spPr>
          <a:xfrm>
            <a:off x="1141413" y="3643992"/>
            <a:ext cx="9905998" cy="2604408"/>
          </a:xfrm>
          <a:prstGeom prst="rect">
            <a:avLst/>
          </a:prstGeom>
          <a:solidFill>
            <a:schemeClr val="bg1"/>
          </a:solidFill>
        </p:spPr>
        <p:txBody>
          <a:bodyPr vert="horz" lIns="91440" tIns="45720" rIns="91440" bIns="45720" rtlCol="0" anchor="t" anchorCtr="0">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/opt/compiler-explorer/gcc-snapshot/lib/gcc/x86_64-linux-gnu/14.0.0/../../../../x86_64-linux-gnu/bin/</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ld</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 /</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tmp</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/example-afd2bd.o: in function `main':</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&lt;source&gt;:6: undefined reference to `x'</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/opt/compiler-explorer/gcc-snapshot/lib/gcc/x86_64-linux-gnu/14.0.0/../../../../x86_64-linux-gnu/bin/</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ld</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 &lt;source&gt;:7: undefined reference to `foo()'</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/opt/compiler-explorer/gcc-snapshot/lib/gcc/x86_64-linux-gnu/14.0.0/../../../../x86_64-linux-gnu/bin/</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ld</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 /</a:t>
            </a:r>
            <a:r>
              <a:rPr lang="en-US" sz="1200" dirty="0" err="1">
                <a:effectLst/>
                <a:latin typeface="JetBrains Mono" panose="02000009000000000000" pitchFamily="49" charset="0"/>
                <a:ea typeface="JetBrains Mono" panose="02000009000000000000" pitchFamily="49" charset="0"/>
                <a:cs typeface="JetBrains Mono" panose="02000009000000000000" pitchFamily="49" charset="0"/>
              </a:rPr>
              <a:t>tmp</a:t>
            </a: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/example-afd2bd.o: in function `B::~B()':</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&lt;source&gt;:2: undefined reference to `A::~A()'</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clang++: error: linker command failed with exit code 1 (use -v to see invocation)</a:t>
            </a:r>
          </a:p>
          <a:p>
            <a:pPr marL="0" indent="0">
              <a:buNone/>
            </a:pPr>
            <a:r>
              <a:rPr lang="en-US" sz="1200" dirty="0">
                <a:effectLst/>
                <a:latin typeface="JetBrains Mono" panose="02000009000000000000" pitchFamily="49" charset="0"/>
                <a:ea typeface="JetBrains Mono" panose="02000009000000000000" pitchFamily="49" charset="0"/>
                <a:cs typeface="JetBrains Mono" panose="02000009000000000000" pitchFamily="49" charset="0"/>
              </a:rPr>
              <a:t>Compiler returned: 1</a:t>
            </a:r>
          </a:p>
        </p:txBody>
      </p:sp>
      <p:sp>
        <p:nvSpPr>
          <p:cNvPr id="8" name="TextBox 7">
            <a:extLst>
              <a:ext uri="{FF2B5EF4-FFF2-40B4-BE49-F238E27FC236}">
                <a16:creationId xmlns:a16="http://schemas.microsoft.com/office/drawing/2014/main" id="{D6A7B8D9-2022-63ED-2830-6636308CEB39}"/>
              </a:ext>
            </a:extLst>
          </p:cNvPr>
          <p:cNvSpPr txBox="1"/>
          <p:nvPr/>
        </p:nvSpPr>
        <p:spPr>
          <a:xfrm>
            <a:off x="4056061" y="3244334"/>
            <a:ext cx="6989760" cy="369332"/>
          </a:xfrm>
          <a:prstGeom prst="rect">
            <a:avLst/>
          </a:prstGeom>
          <a:solidFill>
            <a:schemeClr val="tx2">
              <a:lumMod val="50000"/>
            </a:schemeClr>
          </a:solidFill>
        </p:spPr>
        <p:txBody>
          <a:bodyPr wrap="square" rtlCol="0">
            <a:spAutoFit/>
          </a:bodyPr>
          <a:lstStyle/>
          <a:p>
            <a:r>
              <a:rPr lang="en-US" dirty="0"/>
              <a:t>-Wall -Wextra</a:t>
            </a:r>
          </a:p>
        </p:txBody>
      </p:sp>
      <p:sp>
        <p:nvSpPr>
          <p:cNvPr id="9" name="TextBox 8">
            <a:extLst>
              <a:ext uri="{FF2B5EF4-FFF2-40B4-BE49-F238E27FC236}">
                <a16:creationId xmlns:a16="http://schemas.microsoft.com/office/drawing/2014/main" id="{A60B6ECE-4371-AC24-8C48-A9995F6C4328}"/>
              </a:ext>
            </a:extLst>
          </p:cNvPr>
          <p:cNvSpPr txBox="1"/>
          <p:nvPr/>
        </p:nvSpPr>
        <p:spPr>
          <a:xfrm>
            <a:off x="1139825" y="3244334"/>
            <a:ext cx="2792412" cy="369332"/>
          </a:xfrm>
          <a:prstGeom prst="rect">
            <a:avLst/>
          </a:prstGeom>
          <a:solidFill>
            <a:schemeClr val="tx2">
              <a:lumMod val="50000"/>
            </a:schemeClr>
          </a:solidFill>
        </p:spPr>
        <p:txBody>
          <a:bodyPr wrap="square" rtlCol="0">
            <a:spAutoFit/>
          </a:bodyPr>
          <a:lstStyle/>
          <a:p>
            <a:r>
              <a:rPr lang="en-US" dirty="0"/>
              <a:t>X86-64 clang (trunk)</a:t>
            </a:r>
          </a:p>
        </p:txBody>
      </p:sp>
      <p:pic>
        <p:nvPicPr>
          <p:cNvPr id="6" name="Picture 5">
            <a:hlinkClick r:id="rId3"/>
            <a:extLst>
              <a:ext uri="{FF2B5EF4-FFF2-40B4-BE49-F238E27FC236}">
                <a16:creationId xmlns:a16="http://schemas.microsoft.com/office/drawing/2014/main" id="{C4A6302A-235B-2372-A335-24D6D2A877CA}"/>
              </a:ext>
            </a:extLst>
          </p:cNvPr>
          <p:cNvPicPr>
            <a:picLocks noChangeAspect="1"/>
          </p:cNvPicPr>
          <p:nvPr/>
        </p:nvPicPr>
        <p:blipFill>
          <a:blip r:embed="rId4"/>
          <a:stretch>
            <a:fillRect/>
          </a:stretch>
        </p:blipFill>
        <p:spPr>
          <a:xfrm>
            <a:off x="10622190" y="3200401"/>
            <a:ext cx="429985" cy="429985"/>
          </a:xfrm>
          <a:prstGeom prst="rect">
            <a:avLst/>
          </a:prstGeom>
        </p:spPr>
      </p:pic>
    </p:spTree>
    <p:extLst>
      <p:ext uri="{BB962C8B-B14F-4D97-AF65-F5344CB8AC3E}">
        <p14:creationId xmlns:p14="http://schemas.microsoft.com/office/powerpoint/2010/main" val="57859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30"/>
                                  </p:iterate>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30"/>
                                  </p:iterate>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30"/>
                                  </p:iterate>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lt">
                                    <p:tmAbs val="30"/>
                                  </p:iterate>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lt">
                                    <p:tmAbs val="30"/>
                                  </p:iterate>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30"/>
                                  </p:iterate>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iterate type="lt">
                                    <p:tmAbs val="30"/>
                                  </p:iterate>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DA89B-66DA-DB6A-FA85-9612440B41D4}"/>
              </a:ext>
            </a:extLst>
          </p:cNvPr>
          <p:cNvSpPr>
            <a:spLocks noGrp="1"/>
          </p:cNvSpPr>
          <p:nvPr>
            <p:ph type="title"/>
          </p:nvPr>
        </p:nvSpPr>
        <p:spPr/>
        <p:txBody>
          <a:bodyPr/>
          <a:lstStyle/>
          <a:p>
            <a:r>
              <a:rPr lang="en-US" dirty="0"/>
              <a:t>3 types of problems (at least…)</a:t>
            </a:r>
          </a:p>
        </p:txBody>
      </p:sp>
      <p:sp>
        <p:nvSpPr>
          <p:cNvPr id="3" name="Content Placeholder 2">
            <a:extLst>
              <a:ext uri="{FF2B5EF4-FFF2-40B4-BE49-F238E27FC236}">
                <a16:creationId xmlns:a16="http://schemas.microsoft.com/office/drawing/2014/main" id="{77513199-C302-A4E9-6030-0522C28E5FA6}"/>
              </a:ext>
            </a:extLst>
          </p:cNvPr>
          <p:cNvSpPr>
            <a:spLocks noGrp="1"/>
          </p:cNvSpPr>
          <p:nvPr>
            <p:ph idx="1"/>
          </p:nvPr>
        </p:nvSpPr>
        <p:spPr/>
        <p:txBody>
          <a:bodyPr>
            <a:normAutofit fontScale="85000" lnSpcReduction="20000"/>
          </a:bodyPr>
          <a:lstStyle/>
          <a:p>
            <a:r>
              <a:rPr lang="en-US" dirty="0"/>
              <a:t>Compile time</a:t>
            </a:r>
          </a:p>
          <a:p>
            <a:pPr lvl="1"/>
            <a:r>
              <a:rPr lang="en-US" strike="sngStrike" dirty="0"/>
              <a:t>Syntax errors (violate standard, or that which is implemented in the compiler)</a:t>
            </a:r>
          </a:p>
          <a:p>
            <a:pPr lvl="1"/>
            <a:r>
              <a:rPr lang="en-US" strike="sngStrike" dirty="0"/>
              <a:t>Templates</a:t>
            </a:r>
          </a:p>
          <a:p>
            <a:r>
              <a:rPr lang="en-US" dirty="0"/>
              <a:t>Link time</a:t>
            </a:r>
          </a:p>
          <a:p>
            <a:pPr lvl="1"/>
            <a:r>
              <a:rPr lang="en-US" strike="sngStrike" dirty="0"/>
              <a:t>Missing libraries</a:t>
            </a:r>
          </a:p>
          <a:p>
            <a:pPr lvl="1"/>
            <a:r>
              <a:rPr lang="en-US" strike="sngStrike" dirty="0"/>
              <a:t>Versioning issues</a:t>
            </a:r>
          </a:p>
          <a:p>
            <a:pPr lvl="1"/>
            <a:r>
              <a:rPr lang="en-US" strike="sngStrike" dirty="0"/>
              <a:t>Cannot find symbols</a:t>
            </a:r>
          </a:p>
          <a:p>
            <a:r>
              <a:rPr lang="en-US" dirty="0"/>
              <a:t>Run time</a:t>
            </a:r>
          </a:p>
          <a:p>
            <a:pPr lvl="1"/>
            <a:r>
              <a:rPr lang="en-US" dirty="0"/>
              <a:t>Logical errors</a:t>
            </a:r>
          </a:p>
          <a:p>
            <a:pPr lvl="1"/>
            <a:r>
              <a:rPr lang="en-US" dirty="0"/>
              <a:t>Semantic errors (uninitialized values – correct statements that don’t make sense)</a:t>
            </a:r>
          </a:p>
        </p:txBody>
      </p:sp>
    </p:spTree>
    <p:extLst>
      <p:ext uri="{BB962C8B-B14F-4D97-AF65-F5344CB8AC3E}">
        <p14:creationId xmlns:p14="http://schemas.microsoft.com/office/powerpoint/2010/main" val="5786499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0FF71-1F33-7B26-87BA-DFCA178AC34B}"/>
              </a:ext>
            </a:extLst>
          </p:cNvPr>
          <p:cNvSpPr>
            <a:spLocks noGrp="1"/>
          </p:cNvSpPr>
          <p:nvPr>
            <p:ph type="title"/>
          </p:nvPr>
        </p:nvSpPr>
        <p:spPr/>
        <p:txBody>
          <a:bodyPr/>
          <a:lstStyle/>
          <a:p>
            <a:r>
              <a:rPr lang="en-US" dirty="0"/>
              <a:t>Run time errors</a:t>
            </a:r>
          </a:p>
        </p:txBody>
      </p:sp>
      <p:sp>
        <p:nvSpPr>
          <p:cNvPr id="3" name="Content Placeholder 2">
            <a:extLst>
              <a:ext uri="{FF2B5EF4-FFF2-40B4-BE49-F238E27FC236}">
                <a16:creationId xmlns:a16="http://schemas.microsoft.com/office/drawing/2014/main" id="{EB6B6F9D-B13C-1961-CD46-3F30F9B2333B}"/>
              </a:ext>
            </a:extLst>
          </p:cNvPr>
          <p:cNvSpPr>
            <a:spLocks noGrp="1"/>
          </p:cNvSpPr>
          <p:nvPr>
            <p:ph idx="1"/>
          </p:nvPr>
        </p:nvSpPr>
        <p:spPr>
          <a:xfrm>
            <a:off x="1141413" y="2190750"/>
            <a:ext cx="9905998" cy="1905000"/>
          </a:xfrm>
        </p:spPr>
        <p:txBody>
          <a:bodyPr/>
          <a:lstStyle/>
          <a:p>
            <a:r>
              <a:rPr lang="en-US" dirty="0"/>
              <a:t>What the compiler doesn’t catch…</a:t>
            </a:r>
          </a:p>
          <a:p>
            <a:pPr lvl="1"/>
            <a:r>
              <a:rPr lang="en-US" dirty="0"/>
              <a:t>Logical errors</a:t>
            </a:r>
          </a:p>
          <a:p>
            <a:pPr lvl="1"/>
            <a:r>
              <a:rPr lang="en-US" dirty="0"/>
              <a:t>Semantic errors (uninitialized values – correct statements that don’t make sense)</a:t>
            </a:r>
          </a:p>
        </p:txBody>
      </p:sp>
    </p:spTree>
    <p:extLst>
      <p:ext uri="{BB962C8B-B14F-4D97-AF65-F5344CB8AC3E}">
        <p14:creationId xmlns:p14="http://schemas.microsoft.com/office/powerpoint/2010/main" val="327659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06E09-3B1C-D89C-4B84-DE1F733B71E0}"/>
              </a:ext>
            </a:extLst>
          </p:cNvPr>
          <p:cNvSpPr>
            <a:spLocks noGrp="1"/>
          </p:cNvSpPr>
          <p:nvPr>
            <p:ph type="title"/>
          </p:nvPr>
        </p:nvSpPr>
        <p:spPr>
          <a:xfrm>
            <a:off x="1141413" y="609600"/>
            <a:ext cx="9905998" cy="1022819"/>
          </a:xfrm>
        </p:spPr>
        <p:txBody>
          <a:bodyPr>
            <a:normAutofit fontScale="90000"/>
          </a:bodyPr>
          <a:lstStyle/>
          <a:p>
            <a:pPr fontAlgn="t"/>
            <a:r>
              <a:rPr lang="en-US" b="0" i="0" u="none" strike="noStrike" dirty="0">
                <a:effectLst/>
                <a:latin typeface="Google Sans"/>
              </a:rPr>
              <a:t>in·tu·i·tion</a:t>
            </a:r>
            <a:br>
              <a:rPr lang="en-US" b="0" i="0" u="none" strike="noStrike" dirty="0">
                <a:effectLst/>
                <a:latin typeface="Google Sans"/>
              </a:rPr>
            </a:br>
            <a:r>
              <a:rPr lang="en-US" b="0" i="0" u="none" strike="noStrike" dirty="0">
                <a:effectLst/>
                <a:latin typeface="arial" panose="020B0604020202020204" pitchFamily="34" charset="0"/>
              </a:rPr>
              <a:t>/ˌinto͞oˈiSH(ə)n,ˌintəˈwiSH(ə)n/</a:t>
            </a:r>
            <a:endParaRPr lang="en-US" dirty="0"/>
          </a:p>
        </p:txBody>
      </p:sp>
      <p:pic>
        <p:nvPicPr>
          <p:cNvPr id="5" name="Content Placeholder 4">
            <a:extLst>
              <a:ext uri="{FF2B5EF4-FFF2-40B4-BE49-F238E27FC236}">
                <a16:creationId xmlns:a16="http://schemas.microsoft.com/office/drawing/2014/main" id="{424EC234-4CCA-F3CE-9770-B267F3CBE1DD}"/>
              </a:ext>
            </a:extLst>
          </p:cNvPr>
          <p:cNvPicPr>
            <a:picLocks noGrp="1" noChangeAspect="1"/>
          </p:cNvPicPr>
          <p:nvPr>
            <p:ph idx="1"/>
          </p:nvPr>
        </p:nvPicPr>
        <p:blipFill>
          <a:blip r:embed="rId3"/>
          <a:stretch>
            <a:fillRect/>
          </a:stretch>
        </p:blipFill>
        <p:spPr>
          <a:xfrm>
            <a:off x="1478950" y="1699905"/>
            <a:ext cx="9234100" cy="4548495"/>
          </a:xfrm>
        </p:spPr>
      </p:pic>
      <p:cxnSp>
        <p:nvCxnSpPr>
          <p:cNvPr id="7" name="Straight Arrow Connector 6">
            <a:extLst>
              <a:ext uri="{FF2B5EF4-FFF2-40B4-BE49-F238E27FC236}">
                <a16:creationId xmlns:a16="http://schemas.microsoft.com/office/drawing/2014/main" id="{FAEAC131-03FF-5440-D137-98BE471A889E}"/>
              </a:ext>
            </a:extLst>
          </p:cNvPr>
          <p:cNvCxnSpPr/>
          <p:nvPr/>
        </p:nvCxnSpPr>
        <p:spPr>
          <a:xfrm>
            <a:off x="4492107" y="4241134"/>
            <a:ext cx="371192" cy="561314"/>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CDF64530-B499-0963-558C-957AC6ACE595}"/>
              </a:ext>
            </a:extLst>
          </p:cNvPr>
          <p:cNvSpPr txBox="1"/>
          <p:nvPr/>
        </p:nvSpPr>
        <p:spPr>
          <a:xfrm>
            <a:off x="3949671" y="3871802"/>
            <a:ext cx="761747" cy="400110"/>
          </a:xfrm>
          <a:prstGeom prst="rect">
            <a:avLst/>
          </a:prstGeom>
          <a:noFill/>
        </p:spPr>
        <p:txBody>
          <a:bodyPr wrap="none" rtlCol="0">
            <a:spAutoFit/>
          </a:bodyPr>
          <a:lstStyle/>
          <a:p>
            <a:r>
              <a:rPr lang="en-US" sz="2000" b="1" dirty="0">
                <a:solidFill>
                  <a:schemeClr val="accent1"/>
                </a:solidFill>
              </a:rPr>
              <a:t>1877</a:t>
            </a:r>
          </a:p>
        </p:txBody>
      </p:sp>
    </p:spTree>
    <p:extLst>
      <p:ext uri="{BB962C8B-B14F-4D97-AF65-F5344CB8AC3E}">
        <p14:creationId xmlns:p14="http://schemas.microsoft.com/office/powerpoint/2010/main" val="10544503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26F19-20A1-541A-1E33-FCBDBE5E0909}"/>
              </a:ext>
            </a:extLst>
          </p:cNvPr>
          <p:cNvSpPr>
            <a:spLocks noGrp="1"/>
          </p:cNvSpPr>
          <p:nvPr>
            <p:ph type="title"/>
          </p:nvPr>
        </p:nvSpPr>
        <p:spPr>
          <a:xfrm>
            <a:off x="1141413" y="609600"/>
            <a:ext cx="9905998" cy="533400"/>
          </a:xfrm>
        </p:spPr>
        <p:txBody>
          <a:bodyPr>
            <a:normAutofit fontScale="90000"/>
          </a:bodyPr>
          <a:lstStyle/>
          <a:p>
            <a:r>
              <a:rPr lang="en-US" dirty="0"/>
              <a:t>semantic errors	</a:t>
            </a:r>
          </a:p>
        </p:txBody>
      </p:sp>
      <p:sp>
        <p:nvSpPr>
          <p:cNvPr id="3" name="Content Placeholder 2">
            <a:extLst>
              <a:ext uri="{FF2B5EF4-FFF2-40B4-BE49-F238E27FC236}">
                <a16:creationId xmlns:a16="http://schemas.microsoft.com/office/drawing/2014/main" id="{6D53CCC8-7B17-4BBC-4C0B-D9AFAC35C014}"/>
              </a:ext>
            </a:extLst>
          </p:cNvPr>
          <p:cNvSpPr>
            <a:spLocks noGrp="1"/>
          </p:cNvSpPr>
          <p:nvPr>
            <p:ph idx="1"/>
          </p:nvPr>
        </p:nvSpPr>
        <p:spPr>
          <a:xfrm>
            <a:off x="1141413" y="1143001"/>
            <a:ext cx="9905998" cy="2587688"/>
          </a:xfrm>
          <a:solidFill>
            <a:schemeClr val="bg1"/>
          </a:solidFill>
        </p:spPr>
        <p:txBody>
          <a:bodyPr anchor="t" anchorCtr="0">
            <a:noAutofit/>
          </a:bodyPr>
          <a:lstStyle/>
          <a:p>
            <a:pPr marL="0" indent="0" algn="l">
              <a:buNone/>
            </a:pPr>
            <a:r>
              <a:rPr lang="en-US" sz="1200" b="0" i="0" u="none" strike="noStrike" dirty="0">
                <a:solidFill>
                  <a:srgbClr val="569CD6"/>
                </a:solidFill>
                <a:effectLst/>
                <a:latin typeface="Consolas" panose="020B0609020204030204" pitchFamily="49" charset="0"/>
              </a:rPr>
              <a:t>#include</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569CD6"/>
                </a:solidFill>
                <a:effectLst/>
                <a:latin typeface="Consolas" panose="020B0609020204030204" pitchFamily="49" charset="0"/>
              </a:rPr>
              <a:t>&lt;</a:t>
            </a:r>
            <a:r>
              <a:rPr lang="en-US" sz="1200" b="0" i="0" u="none" strike="noStrike" dirty="0">
                <a:solidFill>
                  <a:srgbClr val="CE9178"/>
                </a:solidFill>
                <a:effectLst/>
                <a:latin typeface="Consolas" panose="020B0609020204030204" pitchFamily="49" charset="0"/>
              </a:rPr>
              <a:t>iostream</a:t>
            </a:r>
            <a:r>
              <a:rPr lang="en-US" sz="1200" b="0" i="0" u="none" strike="noStrike" dirty="0">
                <a:solidFill>
                  <a:srgbClr val="569CD6"/>
                </a:solidFill>
                <a:effectLst/>
                <a:latin typeface="Consolas" panose="020B0609020204030204" pitchFamily="49" charset="0"/>
              </a:rPr>
              <a:t>&gt;</a:t>
            </a:r>
            <a:br>
              <a:rPr lang="en-US" sz="1200" dirty="0">
                <a:solidFill>
                  <a:srgbClr val="D4D4D4"/>
                </a:solidFill>
                <a:effectLst/>
                <a:latin typeface="Consolas" panose="020B0609020204030204" pitchFamily="49" charset="0"/>
              </a:rPr>
            </a:br>
            <a:r>
              <a:rPr lang="en-US" sz="1200" b="0" i="0" u="none" strike="noStrike" dirty="0">
                <a:solidFill>
                  <a:srgbClr val="569CD6"/>
                </a:solidFill>
                <a:effectLst/>
                <a:latin typeface="Consolas" panose="020B0609020204030204" pitchFamily="49" charset="0"/>
              </a:rPr>
              <a:t>#include</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569CD6"/>
                </a:solidFill>
                <a:effectLst/>
                <a:latin typeface="Consolas" panose="020B0609020204030204" pitchFamily="49" charset="0"/>
              </a:rPr>
              <a:t>&lt;</a:t>
            </a:r>
            <a:r>
              <a:rPr lang="en-US" sz="1200" b="0" i="0" u="none" strike="noStrike" dirty="0">
                <a:solidFill>
                  <a:srgbClr val="CE9178"/>
                </a:solidFill>
                <a:effectLst/>
                <a:latin typeface="Consolas" panose="020B0609020204030204" pitchFamily="49" charset="0"/>
              </a:rPr>
              <a:t>vector</a:t>
            </a:r>
            <a:r>
              <a:rPr lang="en-US" sz="1200" b="0" i="0" u="none" strike="noStrike" dirty="0">
                <a:solidFill>
                  <a:srgbClr val="569CD6"/>
                </a:solidFill>
                <a:effectLst/>
                <a:latin typeface="Consolas" panose="020B0609020204030204" pitchFamily="49" charset="0"/>
              </a:rPr>
              <a:t>&gt;</a:t>
            </a:r>
            <a:br>
              <a:rPr lang="en-US" sz="1200" dirty="0">
                <a:solidFill>
                  <a:srgbClr val="D4D4D4"/>
                </a:solidFill>
                <a:effectLst/>
                <a:latin typeface="Consolas" panose="020B0609020204030204" pitchFamily="49" charset="0"/>
              </a:rPr>
            </a:br>
            <a:br>
              <a:rPr lang="en-US" sz="1200" dirty="0">
                <a:solidFill>
                  <a:srgbClr val="D4D4D4"/>
                </a:solidFill>
                <a:effectLst/>
                <a:latin typeface="Consolas" panose="020B0609020204030204" pitchFamily="49" charset="0"/>
              </a:rPr>
            </a:br>
            <a:r>
              <a:rPr lang="en-US" sz="1200" b="0" i="0" u="none" strike="noStrike" dirty="0">
                <a:solidFill>
                  <a:srgbClr val="569CD6"/>
                </a:solidFill>
                <a:effectLst/>
                <a:latin typeface="Consolas" panose="020B0609020204030204" pitchFamily="49" charset="0"/>
              </a:rPr>
              <a:t>int</a:t>
            </a:r>
            <a:r>
              <a:rPr lang="en-US" sz="1200" b="0" i="0" u="none" strike="noStrike" dirty="0">
                <a:solidFill>
                  <a:srgbClr val="D4D4D4"/>
                </a:solidFill>
                <a:effectLst/>
                <a:latin typeface="Consolas" panose="020B0609020204030204" pitchFamily="49" charset="0"/>
              </a:rPr>
              <a:t> product</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std::vector</a:t>
            </a:r>
            <a:r>
              <a:rPr lang="en-US" sz="1200" b="0" i="0" u="none" strike="noStrike" dirty="0">
                <a:solidFill>
                  <a:srgbClr val="DCDCDC"/>
                </a:solidFill>
                <a:effectLst/>
                <a:latin typeface="Consolas" panose="020B0609020204030204" pitchFamily="49" charset="0"/>
              </a:rPr>
              <a:t>&lt;</a:t>
            </a:r>
            <a:r>
              <a:rPr lang="en-US" sz="1200" b="0" i="0" u="none" strike="noStrike" dirty="0">
                <a:solidFill>
                  <a:srgbClr val="569CD6"/>
                </a:solidFill>
                <a:effectLst/>
                <a:latin typeface="Consolas" panose="020B0609020204030204" pitchFamily="49" charset="0"/>
              </a:rPr>
              <a:t>int</a:t>
            </a:r>
            <a:r>
              <a:rPr lang="en-US" sz="1200" b="0" i="0" u="none" strike="noStrike" dirty="0">
                <a:solidFill>
                  <a:srgbClr val="D4D4D4"/>
                </a:solidFill>
                <a:effectLst/>
                <a:latin typeface="Consolas" panose="020B0609020204030204" pitchFamily="49" charset="0"/>
              </a:rPr>
              <a:t>&gt;&amp; numbers</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dirty="0">
                <a:solidFill>
                  <a:srgbClr val="D4D4D4"/>
                </a:solidFill>
                <a:effectLst/>
                <a:latin typeface="Consolas" panose="020B0609020204030204" pitchFamily="49" charset="0"/>
              </a:rPr>
              <a:t>  </a:t>
            </a:r>
            <a:r>
              <a:rPr lang="en-US" sz="1200" b="0" i="0" u="none" strike="noStrike" dirty="0">
                <a:solidFill>
                  <a:srgbClr val="569CD6"/>
                </a:solidFill>
                <a:effectLst/>
                <a:latin typeface="Consolas" panose="020B0609020204030204" pitchFamily="49" charset="0"/>
              </a:rPr>
              <a:t>int</a:t>
            </a:r>
            <a:r>
              <a:rPr lang="en-US" sz="1200" b="0" i="0" u="none" strike="noStrike" dirty="0">
                <a:solidFill>
                  <a:srgbClr val="D4D4D4"/>
                </a:solidFill>
                <a:effectLst/>
                <a:latin typeface="Consolas" panose="020B0609020204030204" pitchFamily="49" charset="0"/>
              </a:rPr>
              <a:t> product</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dirty="0">
                <a:solidFill>
                  <a:srgbClr val="D4D4D4"/>
                </a:solidFill>
                <a:effectLst/>
                <a:latin typeface="Consolas" panose="020B0609020204030204" pitchFamily="49" charset="0"/>
              </a:rPr>
              <a:t>  </a:t>
            </a:r>
            <a:r>
              <a:rPr lang="en-US" sz="1200" b="0" i="0" u="none" strike="noStrike" dirty="0">
                <a:solidFill>
                  <a:srgbClr val="569CD6"/>
                </a:solidFill>
                <a:effectLst/>
                <a:latin typeface="Consolas" panose="020B0609020204030204" pitchFamily="49" charset="0"/>
              </a:rPr>
              <a:t>for</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569CD6"/>
                </a:solidFill>
                <a:effectLst/>
                <a:latin typeface="Consolas" panose="020B0609020204030204" pitchFamily="49" charset="0"/>
              </a:rPr>
              <a:t>int</a:t>
            </a:r>
            <a:r>
              <a:rPr lang="en-US" sz="1200" b="0" i="0" u="none" strike="noStrike" dirty="0">
                <a:solidFill>
                  <a:srgbClr val="D4D4D4"/>
                </a:solidFill>
                <a:effectLst/>
                <a:latin typeface="Consolas" panose="020B0609020204030204" pitchFamily="49" charset="0"/>
              </a:rPr>
              <a:t> n </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numbers</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product </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n</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DCDCDC"/>
                </a:solidFill>
                <a:effectLst/>
                <a:latin typeface="Consolas" panose="020B0609020204030204" pitchFamily="49" charset="0"/>
              </a:rPr>
              <a:t>}</a:t>
            </a:r>
            <a:r>
              <a:rPr lang="en-US" sz="1200" dirty="0">
                <a:solidFill>
                  <a:srgbClr val="D4D4D4"/>
                </a:solidFill>
                <a:effectLst/>
                <a:latin typeface="Consolas" panose="020B0609020204030204" pitchFamily="49" charset="0"/>
              </a:rPr>
              <a:t> </a:t>
            </a:r>
            <a:br>
              <a:rPr lang="en-US" sz="1200" dirty="0">
                <a:solidFill>
                  <a:srgbClr val="D4D4D4"/>
                </a:solidFill>
                <a:effectLst/>
                <a:latin typeface="Consolas" panose="020B0609020204030204" pitchFamily="49" charset="0"/>
              </a:rPr>
            </a:br>
            <a:r>
              <a:rPr lang="en-US" sz="1200" dirty="0">
                <a:solidFill>
                  <a:srgbClr val="D4D4D4"/>
                </a:solidFill>
                <a:effectLst/>
                <a:latin typeface="Consolas" panose="020B0609020204030204" pitchFamily="49" charset="0"/>
              </a:rPr>
              <a:t>  </a:t>
            </a:r>
            <a:r>
              <a:rPr lang="en-US" sz="1200" b="0" i="0" u="none" strike="noStrike" dirty="0">
                <a:solidFill>
                  <a:srgbClr val="569CD6"/>
                </a:solidFill>
                <a:effectLst/>
                <a:latin typeface="Consolas" panose="020B0609020204030204" pitchFamily="49" charset="0"/>
              </a:rPr>
              <a:t>return</a:t>
            </a:r>
            <a:r>
              <a:rPr lang="en-US" sz="1200" b="0" i="0" u="none" strike="noStrike" dirty="0">
                <a:solidFill>
                  <a:srgbClr val="D4D4D4"/>
                </a:solidFill>
                <a:effectLst/>
                <a:latin typeface="Consolas" panose="020B0609020204030204" pitchFamily="49" charset="0"/>
              </a:rPr>
              <a:t> product</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br>
              <a:rPr lang="en-US" sz="1200" dirty="0">
                <a:solidFill>
                  <a:srgbClr val="D4D4D4"/>
                </a:solidFill>
                <a:effectLst/>
                <a:latin typeface="Consolas" panose="020B0609020204030204" pitchFamily="49" charset="0"/>
              </a:rPr>
            </a:br>
            <a:r>
              <a:rPr lang="en-US" sz="1200" b="0" i="0" u="none" strike="noStrike" dirty="0">
                <a:solidFill>
                  <a:srgbClr val="569CD6"/>
                </a:solidFill>
                <a:effectLst/>
                <a:latin typeface="Consolas" panose="020B0609020204030204" pitchFamily="49" charset="0"/>
              </a:rPr>
              <a:t>int</a:t>
            </a:r>
            <a:r>
              <a:rPr lang="en-US" sz="1200" b="0" i="0" u="none" strike="noStrike" dirty="0">
                <a:solidFill>
                  <a:srgbClr val="D4D4D4"/>
                </a:solidFill>
                <a:effectLst/>
                <a:latin typeface="Consolas" panose="020B0609020204030204" pitchFamily="49" charset="0"/>
              </a:rPr>
              <a:t> main</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dirty="0">
                <a:solidFill>
                  <a:srgbClr val="D4D4D4"/>
                </a:solidFill>
                <a:effectLst/>
                <a:latin typeface="Consolas" panose="020B0609020204030204" pitchFamily="49" charset="0"/>
              </a:rPr>
              <a:t>  </a:t>
            </a:r>
            <a:r>
              <a:rPr lang="en-US" sz="1200" b="0" i="0" u="none" strike="noStrike" dirty="0">
                <a:solidFill>
                  <a:srgbClr val="D4D4D4"/>
                </a:solidFill>
                <a:effectLst/>
                <a:latin typeface="Consolas" panose="020B0609020204030204" pitchFamily="49" charset="0"/>
              </a:rPr>
              <a:t>std::vector</a:t>
            </a:r>
            <a:r>
              <a:rPr lang="en-US" sz="1200" b="0" i="0" u="none" strike="noStrike" dirty="0">
                <a:solidFill>
                  <a:srgbClr val="DCDCDC"/>
                </a:solidFill>
                <a:effectLst/>
                <a:latin typeface="Consolas" panose="020B0609020204030204" pitchFamily="49" charset="0"/>
              </a:rPr>
              <a:t>&lt;</a:t>
            </a:r>
            <a:r>
              <a:rPr lang="en-US" sz="1200" b="0" i="0" u="none" strike="noStrike" dirty="0">
                <a:solidFill>
                  <a:srgbClr val="569CD6"/>
                </a:solidFill>
                <a:effectLst/>
                <a:latin typeface="Consolas" panose="020B0609020204030204" pitchFamily="49" charset="0"/>
              </a:rPr>
              <a:t>int</a:t>
            </a:r>
            <a:r>
              <a:rPr lang="en-US" sz="1200" b="0" i="0" u="none" strike="noStrike" dirty="0">
                <a:solidFill>
                  <a:srgbClr val="DCDCDC"/>
                </a:solidFill>
                <a:effectLst/>
                <a:latin typeface="Consolas" panose="020B0609020204030204" pitchFamily="49" charset="0"/>
              </a:rPr>
              <a:t>&gt;</a:t>
            </a:r>
            <a:r>
              <a:rPr lang="en-US" sz="1200" b="0" i="0" u="none" strike="noStrike" dirty="0">
                <a:solidFill>
                  <a:srgbClr val="D4D4D4"/>
                </a:solidFill>
                <a:effectLst/>
                <a:latin typeface="Consolas" panose="020B0609020204030204" pitchFamily="49" charset="0"/>
              </a:rPr>
              <a:t> numbers </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B5CEA8"/>
                </a:solidFill>
                <a:effectLst/>
                <a:latin typeface="Consolas" panose="020B0609020204030204" pitchFamily="49" charset="0"/>
              </a:rPr>
              <a:t>1</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B5CEA8"/>
                </a:solidFill>
                <a:effectLst/>
                <a:latin typeface="Consolas" panose="020B0609020204030204" pitchFamily="49" charset="0"/>
              </a:rPr>
              <a:t>2</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B5CEA8"/>
                </a:solidFill>
                <a:effectLst/>
                <a:latin typeface="Consolas" panose="020B0609020204030204" pitchFamily="49" charset="0"/>
              </a:rPr>
              <a:t>3</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B5CEA8"/>
                </a:solidFill>
                <a:effectLst/>
                <a:latin typeface="Consolas" panose="020B0609020204030204" pitchFamily="49" charset="0"/>
              </a:rPr>
              <a:t>4</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B5CEA8"/>
                </a:solidFill>
                <a:effectLst/>
                <a:latin typeface="Consolas" panose="020B0609020204030204" pitchFamily="49" charset="0"/>
              </a:rPr>
              <a:t>5</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dirty="0">
                <a:solidFill>
                  <a:srgbClr val="D4D4D4"/>
                </a:solidFill>
                <a:effectLst/>
                <a:latin typeface="Consolas" panose="020B0609020204030204" pitchFamily="49" charset="0"/>
              </a:rPr>
              <a:t>  </a:t>
            </a:r>
            <a:r>
              <a:rPr lang="en-US" sz="1200" b="0" i="0" u="none" strike="noStrike" dirty="0">
                <a:solidFill>
                  <a:srgbClr val="D4D4D4"/>
                </a:solidFill>
                <a:effectLst/>
                <a:latin typeface="Consolas" panose="020B0609020204030204" pitchFamily="49" charset="0"/>
              </a:rPr>
              <a:t>std::cout </a:t>
            </a:r>
            <a:r>
              <a:rPr lang="en-US" sz="1200" b="0" i="0" u="none" strike="noStrike" dirty="0">
                <a:solidFill>
                  <a:srgbClr val="DCDCDC"/>
                </a:solidFill>
                <a:effectLst/>
                <a:latin typeface="Consolas" panose="020B0609020204030204" pitchFamily="49" charset="0"/>
              </a:rPr>
              <a:t>&lt;&lt;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CE9178"/>
                </a:solidFill>
                <a:effectLst/>
                <a:latin typeface="Consolas" panose="020B0609020204030204" pitchFamily="49" charset="0"/>
              </a:rPr>
              <a:t>"Product: "</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DCDCDC"/>
                </a:solidFill>
                <a:effectLst/>
                <a:latin typeface="Consolas" panose="020B0609020204030204" pitchFamily="49" charset="0"/>
              </a:rPr>
              <a:t>&lt;&lt;</a:t>
            </a:r>
            <a:r>
              <a:rPr lang="en-US" sz="1200" b="0" i="0" u="none" strike="noStrike" dirty="0">
                <a:solidFill>
                  <a:srgbClr val="D4D4D4"/>
                </a:solidFill>
                <a:effectLst/>
                <a:latin typeface="Consolas" panose="020B0609020204030204" pitchFamily="49" charset="0"/>
              </a:rPr>
              <a:t> product</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numbers</a:t>
            </a:r>
            <a:r>
              <a:rPr lang="en-US" sz="1200" b="0" i="0" u="none" strike="noStrike" dirty="0">
                <a:solidFill>
                  <a:srgbClr val="DCDCDC"/>
                </a:solidFill>
                <a:effectLst/>
                <a:latin typeface="Consolas" panose="020B0609020204030204" pitchFamily="49" charset="0"/>
              </a:rPr>
              <a:t>)</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DCDCDC"/>
                </a:solidFill>
                <a:effectLst/>
                <a:latin typeface="Consolas" panose="020B0609020204030204" pitchFamily="49" charset="0"/>
              </a:rPr>
              <a:t>&lt;&lt;</a:t>
            </a:r>
            <a:r>
              <a:rPr lang="en-US" sz="1200" b="0" i="0" u="none" strike="noStrike" dirty="0">
                <a:solidFill>
                  <a:srgbClr val="D4D4D4"/>
                </a:solidFill>
                <a:effectLst/>
                <a:latin typeface="Consolas" panose="020B0609020204030204" pitchFamily="49" charset="0"/>
              </a:rPr>
              <a:t> std::</a:t>
            </a:r>
            <a:r>
              <a:rPr lang="en-US" sz="1200" b="0" i="0" u="none" strike="noStrike" dirty="0" err="1">
                <a:solidFill>
                  <a:srgbClr val="D4D4D4"/>
                </a:solidFill>
                <a:effectLst/>
                <a:latin typeface="Consolas" panose="020B0609020204030204" pitchFamily="49" charset="0"/>
              </a:rPr>
              <a:t>endl</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dirty="0">
                <a:solidFill>
                  <a:srgbClr val="D4D4D4"/>
                </a:solidFill>
                <a:effectLst/>
                <a:latin typeface="Consolas" panose="020B0609020204030204" pitchFamily="49" charset="0"/>
              </a:rPr>
              <a:t>  </a:t>
            </a:r>
            <a:r>
              <a:rPr lang="en-US" sz="1200" b="0" i="0" u="none" strike="noStrike" dirty="0">
                <a:solidFill>
                  <a:srgbClr val="569CD6"/>
                </a:solidFill>
                <a:effectLst/>
                <a:latin typeface="Consolas" panose="020B0609020204030204" pitchFamily="49" charset="0"/>
              </a:rPr>
              <a:t>return</a:t>
            </a:r>
            <a:r>
              <a:rPr lang="en-US" sz="1200" b="0" i="0" u="none" strike="noStrike" dirty="0">
                <a:solidFill>
                  <a:srgbClr val="D4D4D4"/>
                </a:solidFill>
                <a:effectLst/>
                <a:latin typeface="Consolas" panose="020B0609020204030204" pitchFamily="49" charset="0"/>
              </a:rPr>
              <a:t> </a:t>
            </a:r>
            <a:r>
              <a:rPr lang="en-US" sz="1200" b="0" i="0" u="none" strike="noStrike" dirty="0">
                <a:solidFill>
                  <a:srgbClr val="B5CEA8"/>
                </a:solidFill>
                <a:effectLst/>
                <a:latin typeface="Consolas" panose="020B0609020204030204" pitchFamily="49" charset="0"/>
              </a:rPr>
              <a:t>0</a:t>
            </a:r>
            <a:r>
              <a:rPr lang="en-US" sz="1200" b="0" i="0" u="none" strike="noStrike" dirty="0">
                <a:solidFill>
                  <a:srgbClr val="DCDCDC"/>
                </a:solidFill>
                <a:effectLst/>
                <a:latin typeface="Consolas" panose="020B0609020204030204" pitchFamily="49" charset="0"/>
              </a:rPr>
              <a:t>;</a:t>
            </a:r>
            <a:br>
              <a:rPr lang="en-US" sz="1200" dirty="0">
                <a:solidFill>
                  <a:srgbClr val="D4D4D4"/>
                </a:solidFill>
                <a:effectLst/>
                <a:latin typeface="Consolas" panose="020B0609020204030204" pitchFamily="49" charset="0"/>
              </a:rPr>
            </a:br>
            <a:r>
              <a:rPr lang="en-US" sz="1200" b="0" i="0" u="none" strike="noStrike" dirty="0">
                <a:solidFill>
                  <a:srgbClr val="DCDCDC"/>
                </a:solidFill>
                <a:effectLst/>
                <a:latin typeface="Consolas" panose="020B0609020204030204" pitchFamily="49" charset="0"/>
              </a:rPr>
              <a:t>}</a:t>
            </a:r>
            <a:endParaRPr lang="en-US" sz="1200" b="0" i="0" u="none" strike="noStrike" dirty="0">
              <a:solidFill>
                <a:srgbClr val="D4D4D4"/>
              </a:solidFill>
              <a:effectLst/>
              <a:latin typeface="Consolas" panose="020B0609020204030204" pitchFamily="49" charset="0"/>
            </a:endParaRPr>
          </a:p>
          <a:p>
            <a:pPr marL="0" indent="0">
              <a:buNone/>
            </a:pPr>
            <a:br>
              <a:rPr lang="en-US" sz="1400" b="0" dirty="0">
                <a:solidFill>
                  <a:srgbClr val="D4D4D4"/>
                </a:solidFill>
                <a:effectLst/>
                <a:latin typeface="Consolas" panose="020B0609020204030204" pitchFamily="49" charset="0"/>
              </a:rPr>
            </a:br>
            <a:endParaRPr lang="en-US" sz="1400" b="0" dirty="0">
              <a:solidFill>
                <a:srgbClr val="D4D4D4"/>
              </a:solidFill>
              <a:effectLst/>
              <a:latin typeface="Consolas" panose="020B0609020204030204" pitchFamily="49" charset="0"/>
            </a:endParaRPr>
          </a:p>
        </p:txBody>
      </p:sp>
      <p:sp>
        <p:nvSpPr>
          <p:cNvPr id="5" name="Content Placeholder 2">
            <a:extLst>
              <a:ext uri="{FF2B5EF4-FFF2-40B4-BE49-F238E27FC236}">
                <a16:creationId xmlns:a16="http://schemas.microsoft.com/office/drawing/2014/main" id="{61C802B5-5D3B-C767-FBC0-0312810369DC}"/>
              </a:ext>
            </a:extLst>
          </p:cNvPr>
          <p:cNvSpPr txBox="1">
            <a:spLocks/>
          </p:cNvSpPr>
          <p:nvPr/>
        </p:nvSpPr>
        <p:spPr>
          <a:xfrm>
            <a:off x="1143001" y="4191000"/>
            <a:ext cx="9905998" cy="2057400"/>
          </a:xfrm>
          <a:prstGeom prst="rect">
            <a:avLst/>
          </a:prstGeom>
          <a:solidFill>
            <a:schemeClr val="bg1"/>
          </a:solidFill>
        </p:spPr>
        <p:txBody>
          <a:bodyPr vert="horz" lIns="91440" tIns="45720" rIns="91440" bIns="45720" rtlCol="0" anchor="t" anchorCtr="0">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1400" dirty="0"/>
              <a:t>Program returned: 0</a:t>
            </a:r>
          </a:p>
          <a:p>
            <a:pPr marL="0" indent="0">
              <a:buNone/>
            </a:pPr>
            <a:r>
              <a:rPr lang="en-US" sz="1400" dirty="0"/>
              <a:t>Product: 0</a:t>
            </a:r>
            <a:endParaRPr lang="en-US" sz="1400" dirty="0">
              <a:effectLst/>
              <a:latin typeface="JetBrains Mono" panose="02000009000000000000" pitchFamily="49" charset="0"/>
              <a:ea typeface="JetBrains Mono" panose="02000009000000000000" pitchFamily="49" charset="0"/>
              <a:cs typeface="JetBrains Mono" panose="02000009000000000000" pitchFamily="49" charset="0"/>
            </a:endParaRPr>
          </a:p>
        </p:txBody>
      </p:sp>
      <p:sp>
        <p:nvSpPr>
          <p:cNvPr id="8" name="TextBox 7">
            <a:extLst>
              <a:ext uri="{FF2B5EF4-FFF2-40B4-BE49-F238E27FC236}">
                <a16:creationId xmlns:a16="http://schemas.microsoft.com/office/drawing/2014/main" id="{D6A7B8D9-2022-63ED-2830-6636308CEB39}"/>
              </a:ext>
            </a:extLst>
          </p:cNvPr>
          <p:cNvSpPr txBox="1"/>
          <p:nvPr/>
        </p:nvSpPr>
        <p:spPr>
          <a:xfrm>
            <a:off x="4057649" y="3791342"/>
            <a:ext cx="6989760" cy="369332"/>
          </a:xfrm>
          <a:prstGeom prst="rect">
            <a:avLst/>
          </a:prstGeom>
          <a:solidFill>
            <a:schemeClr val="tx2">
              <a:lumMod val="50000"/>
            </a:schemeClr>
          </a:solidFill>
        </p:spPr>
        <p:txBody>
          <a:bodyPr wrap="square" rtlCol="0">
            <a:spAutoFit/>
          </a:bodyPr>
          <a:lstStyle/>
          <a:p>
            <a:r>
              <a:rPr lang="en-US" dirty="0"/>
              <a:t>-Wall -Wextra -</a:t>
            </a:r>
            <a:r>
              <a:rPr lang="en-US" dirty="0" err="1"/>
              <a:t>Werror</a:t>
            </a:r>
            <a:endParaRPr lang="en-US" dirty="0"/>
          </a:p>
        </p:txBody>
      </p:sp>
      <p:pic>
        <p:nvPicPr>
          <p:cNvPr id="4" name="Picture 3">
            <a:hlinkClick r:id="rId3"/>
            <a:extLst>
              <a:ext uri="{FF2B5EF4-FFF2-40B4-BE49-F238E27FC236}">
                <a16:creationId xmlns:a16="http://schemas.microsoft.com/office/drawing/2014/main" id="{AD686B63-1119-EA3C-4179-080380FA1BA8}"/>
              </a:ext>
            </a:extLst>
          </p:cNvPr>
          <p:cNvPicPr>
            <a:picLocks noChangeAspect="1"/>
          </p:cNvPicPr>
          <p:nvPr/>
        </p:nvPicPr>
        <p:blipFill>
          <a:blip r:embed="rId4"/>
          <a:stretch>
            <a:fillRect/>
          </a:stretch>
        </p:blipFill>
        <p:spPr>
          <a:xfrm>
            <a:off x="10617426" y="3761015"/>
            <a:ext cx="429985" cy="429985"/>
          </a:xfrm>
          <a:prstGeom prst="rect">
            <a:avLst/>
          </a:prstGeom>
        </p:spPr>
      </p:pic>
      <p:sp>
        <p:nvSpPr>
          <p:cNvPr id="9" name="TextBox 8">
            <a:extLst>
              <a:ext uri="{FF2B5EF4-FFF2-40B4-BE49-F238E27FC236}">
                <a16:creationId xmlns:a16="http://schemas.microsoft.com/office/drawing/2014/main" id="{A60B6ECE-4371-AC24-8C48-A9995F6C4328}"/>
              </a:ext>
            </a:extLst>
          </p:cNvPr>
          <p:cNvSpPr txBox="1"/>
          <p:nvPr/>
        </p:nvSpPr>
        <p:spPr>
          <a:xfrm>
            <a:off x="1141413" y="3791342"/>
            <a:ext cx="2792412" cy="369332"/>
          </a:xfrm>
          <a:prstGeom prst="rect">
            <a:avLst/>
          </a:prstGeom>
          <a:solidFill>
            <a:schemeClr val="tx2">
              <a:lumMod val="50000"/>
            </a:schemeClr>
          </a:solidFill>
        </p:spPr>
        <p:txBody>
          <a:bodyPr wrap="square" rtlCol="0">
            <a:spAutoFit/>
          </a:bodyPr>
          <a:lstStyle/>
          <a:p>
            <a:r>
              <a:rPr lang="en-US" dirty="0"/>
              <a:t>X86-64 gcc (trunk)</a:t>
            </a:r>
          </a:p>
        </p:txBody>
      </p:sp>
    </p:spTree>
    <p:extLst>
      <p:ext uri="{BB962C8B-B14F-4D97-AF65-F5344CB8AC3E}">
        <p14:creationId xmlns:p14="http://schemas.microsoft.com/office/powerpoint/2010/main" val="146580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30"/>
                                  </p:iterate>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30"/>
                                  </p:iterate>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26F19-20A1-541A-1E33-FCBDBE5E0909}"/>
              </a:ext>
            </a:extLst>
          </p:cNvPr>
          <p:cNvSpPr>
            <a:spLocks noGrp="1"/>
          </p:cNvSpPr>
          <p:nvPr>
            <p:ph type="title"/>
          </p:nvPr>
        </p:nvSpPr>
        <p:spPr>
          <a:xfrm>
            <a:off x="1141413" y="609600"/>
            <a:ext cx="9905998" cy="533400"/>
          </a:xfrm>
        </p:spPr>
        <p:txBody>
          <a:bodyPr>
            <a:normAutofit fontScale="90000"/>
          </a:bodyPr>
          <a:lstStyle/>
          <a:p>
            <a:r>
              <a:rPr lang="en-US" dirty="0"/>
              <a:t>semantic errors	</a:t>
            </a:r>
          </a:p>
        </p:txBody>
      </p:sp>
      <p:sp>
        <p:nvSpPr>
          <p:cNvPr id="3" name="Content Placeholder 2">
            <a:extLst>
              <a:ext uri="{FF2B5EF4-FFF2-40B4-BE49-F238E27FC236}">
                <a16:creationId xmlns:a16="http://schemas.microsoft.com/office/drawing/2014/main" id="{6D53CCC8-7B17-4BBC-4C0B-D9AFAC35C014}"/>
              </a:ext>
            </a:extLst>
          </p:cNvPr>
          <p:cNvSpPr>
            <a:spLocks noGrp="1"/>
          </p:cNvSpPr>
          <p:nvPr>
            <p:ph idx="1"/>
          </p:nvPr>
        </p:nvSpPr>
        <p:spPr>
          <a:xfrm>
            <a:off x="1141413" y="1143001"/>
            <a:ext cx="9905998" cy="2587688"/>
          </a:xfrm>
          <a:solidFill>
            <a:schemeClr val="bg1"/>
          </a:solidFill>
        </p:spPr>
        <p:txBody>
          <a:bodyPr anchor="t" anchorCtr="0">
            <a:noAutofit/>
          </a:bodyPr>
          <a:lstStyle/>
          <a:p>
            <a:pPr marL="0" indent="0" algn="l">
              <a:buNone/>
            </a:pPr>
            <a:r>
              <a:rPr lang="en-US" sz="1200" b="0" i="0" u="none" strike="noStrike" dirty="0">
                <a:solidFill>
                  <a:srgbClr val="569CD6"/>
                </a:solidFill>
                <a:effectLst/>
                <a:latin typeface="JetBrains Mono" panose="02000009000000000000" pitchFamily="49" charset="0"/>
                <a:ea typeface="JetBrains Mono" panose="02000009000000000000" pitchFamily="49" charset="0"/>
                <a:cs typeface="JetBrains Mono" panose="02000009000000000000" pitchFamily="49" charset="0"/>
              </a:rPr>
              <a:t>#include</a:t>
            </a:r>
            <a:r>
              <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a:t>
            </a:r>
            <a:r>
              <a:rPr lang="en-US" sz="1200" b="0" i="0" u="none" strike="noStrike" dirty="0">
                <a:solidFill>
                  <a:srgbClr val="569CD6"/>
                </a:solidFill>
                <a:effectLst/>
                <a:latin typeface="JetBrains Mono" panose="02000009000000000000" pitchFamily="49" charset="0"/>
                <a:ea typeface="JetBrains Mono" panose="02000009000000000000" pitchFamily="49" charset="0"/>
                <a:cs typeface="JetBrains Mono" panose="02000009000000000000" pitchFamily="49" charset="0"/>
              </a:rPr>
              <a:t>&lt;</a:t>
            </a:r>
            <a:r>
              <a:rPr lang="en-US" sz="1200" b="0" i="0" u="none" strike="noStrike" dirty="0">
                <a:solidFill>
                  <a:srgbClr val="CE9178"/>
                </a:solidFill>
                <a:effectLst/>
                <a:latin typeface="JetBrains Mono" panose="02000009000000000000" pitchFamily="49" charset="0"/>
                <a:ea typeface="JetBrains Mono" panose="02000009000000000000" pitchFamily="49" charset="0"/>
                <a:cs typeface="JetBrains Mono" panose="02000009000000000000" pitchFamily="49" charset="0"/>
              </a:rPr>
              <a:t>iostream</a:t>
            </a:r>
            <a:r>
              <a:rPr lang="en-US" sz="1200" b="0" i="0" u="none" strike="noStrike" dirty="0">
                <a:solidFill>
                  <a:srgbClr val="569CD6"/>
                </a:solidFill>
                <a:effectLst/>
                <a:latin typeface="JetBrains Mono" panose="02000009000000000000" pitchFamily="49" charset="0"/>
                <a:ea typeface="JetBrains Mono" panose="02000009000000000000" pitchFamily="49" charset="0"/>
                <a:cs typeface="JetBrains Mono" panose="02000009000000000000" pitchFamily="49" charset="0"/>
              </a:rPr>
              <a:t>&gt;</a:t>
            </a:r>
            <a:br>
              <a:rPr lang="en-US" sz="1200"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br>
            <a:r>
              <a:rPr lang="en-US" sz="1200" b="0" i="0" u="none" strike="noStrike" dirty="0">
                <a:solidFill>
                  <a:srgbClr val="569CD6"/>
                </a:solidFill>
                <a:effectLst/>
                <a:latin typeface="JetBrains Mono" panose="02000009000000000000" pitchFamily="49" charset="0"/>
                <a:ea typeface="JetBrains Mono" panose="02000009000000000000" pitchFamily="49" charset="0"/>
                <a:cs typeface="JetBrains Mono" panose="02000009000000000000" pitchFamily="49" charset="0"/>
              </a:rPr>
              <a:t>#include</a:t>
            </a:r>
            <a:r>
              <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a:t>
            </a:r>
            <a:r>
              <a:rPr lang="en-US" sz="1200" b="0" i="0" u="none" strike="noStrike" dirty="0">
                <a:solidFill>
                  <a:srgbClr val="569CD6"/>
                </a:solidFill>
                <a:effectLst/>
                <a:latin typeface="JetBrains Mono" panose="02000009000000000000" pitchFamily="49" charset="0"/>
                <a:ea typeface="JetBrains Mono" panose="02000009000000000000" pitchFamily="49" charset="0"/>
                <a:cs typeface="JetBrains Mono" panose="02000009000000000000" pitchFamily="49" charset="0"/>
              </a:rPr>
              <a:t>&lt;</a:t>
            </a:r>
            <a:r>
              <a:rPr lang="en-US" sz="1200" b="0" i="0" u="none" strike="noStrike" dirty="0">
                <a:solidFill>
                  <a:srgbClr val="CE9178"/>
                </a:solidFill>
                <a:effectLst/>
                <a:latin typeface="JetBrains Mono" panose="02000009000000000000" pitchFamily="49" charset="0"/>
                <a:ea typeface="JetBrains Mono" panose="02000009000000000000" pitchFamily="49" charset="0"/>
                <a:cs typeface="JetBrains Mono" panose="02000009000000000000" pitchFamily="49" charset="0"/>
              </a:rPr>
              <a:t>vector</a:t>
            </a:r>
            <a:r>
              <a:rPr lang="en-US" sz="1200" b="0" i="0" u="none" strike="noStrike" dirty="0">
                <a:solidFill>
                  <a:srgbClr val="569CD6"/>
                </a:solidFill>
                <a:effectLst/>
                <a:latin typeface="JetBrains Mono" panose="02000009000000000000" pitchFamily="49" charset="0"/>
                <a:ea typeface="JetBrains Mono" panose="02000009000000000000" pitchFamily="49" charset="0"/>
                <a:cs typeface="JetBrains Mono" panose="02000009000000000000" pitchFamily="49" charset="0"/>
              </a:rPr>
              <a:t>&gt;</a:t>
            </a:r>
            <a:br>
              <a:rPr lang="en-US" sz="1200"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br>
            <a:br>
              <a:rPr lang="en-US" sz="1200"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br>
            <a:r>
              <a:rPr lang="en-US" sz="1200" b="0" i="0" u="none" strike="noStrike" dirty="0">
                <a:solidFill>
                  <a:srgbClr val="569CD6"/>
                </a:solidFill>
                <a:effectLst/>
                <a:latin typeface="JetBrains Mono" panose="02000009000000000000" pitchFamily="49" charset="0"/>
                <a:ea typeface="JetBrains Mono" panose="02000009000000000000" pitchFamily="49" charset="0"/>
                <a:cs typeface="JetBrains Mono" panose="02000009000000000000" pitchFamily="49" charset="0"/>
              </a:rPr>
              <a:t>int</a:t>
            </a:r>
            <a:r>
              <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product</a:t>
            </a: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a:t>
            </a:r>
            <a:r>
              <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std::vector</a:t>
            </a: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&lt;</a:t>
            </a:r>
            <a:r>
              <a:rPr lang="en-US" sz="1200" b="0" i="0" u="none" strike="noStrike" dirty="0">
                <a:solidFill>
                  <a:srgbClr val="569CD6"/>
                </a:solidFill>
                <a:effectLst/>
                <a:latin typeface="JetBrains Mono" panose="02000009000000000000" pitchFamily="49" charset="0"/>
                <a:ea typeface="JetBrains Mono" panose="02000009000000000000" pitchFamily="49" charset="0"/>
                <a:cs typeface="JetBrains Mono" panose="02000009000000000000" pitchFamily="49" charset="0"/>
              </a:rPr>
              <a:t>int</a:t>
            </a:r>
            <a:r>
              <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&gt;&amp; numbers</a:t>
            </a: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a:t>
            </a:r>
            <a:r>
              <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a:t>
            </a: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a:t>
            </a:r>
            <a:br>
              <a:rPr lang="en-US" sz="1200"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br>
            <a:r>
              <a:rPr lang="en-US" sz="1200"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a:t>
            </a:r>
            <a:r>
              <a:rPr lang="en-US" sz="1200" b="0" i="0" u="none" strike="noStrike" dirty="0">
                <a:solidFill>
                  <a:srgbClr val="569CD6"/>
                </a:solidFill>
                <a:effectLst/>
                <a:latin typeface="JetBrains Mono" panose="02000009000000000000" pitchFamily="49" charset="0"/>
                <a:ea typeface="JetBrains Mono" panose="02000009000000000000" pitchFamily="49" charset="0"/>
                <a:cs typeface="JetBrains Mono" panose="02000009000000000000" pitchFamily="49" charset="0"/>
              </a:rPr>
              <a:t>int</a:t>
            </a:r>
            <a:r>
              <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product</a:t>
            </a: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a:t>
            </a:r>
            <a:br>
              <a:rPr lang="en-US" sz="1200"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br>
            <a:r>
              <a:rPr lang="en-US" sz="1200"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a:t>
            </a:r>
            <a:r>
              <a:rPr lang="en-US" sz="1200" b="0" i="0" u="none" strike="noStrike" dirty="0">
                <a:solidFill>
                  <a:srgbClr val="569CD6"/>
                </a:solidFill>
                <a:effectLst/>
                <a:latin typeface="JetBrains Mono" panose="02000009000000000000" pitchFamily="49" charset="0"/>
                <a:ea typeface="JetBrains Mono" panose="02000009000000000000" pitchFamily="49" charset="0"/>
                <a:cs typeface="JetBrains Mono" panose="02000009000000000000" pitchFamily="49" charset="0"/>
              </a:rPr>
              <a:t>for</a:t>
            </a:r>
            <a:r>
              <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a:t>
            </a: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a:t>
            </a:r>
            <a:r>
              <a:rPr lang="en-US" sz="1200" b="0" i="0" u="none" strike="noStrike" dirty="0">
                <a:solidFill>
                  <a:srgbClr val="569CD6"/>
                </a:solidFill>
                <a:effectLst/>
                <a:latin typeface="JetBrains Mono" panose="02000009000000000000" pitchFamily="49" charset="0"/>
                <a:ea typeface="JetBrains Mono" panose="02000009000000000000" pitchFamily="49" charset="0"/>
                <a:cs typeface="JetBrains Mono" panose="02000009000000000000" pitchFamily="49" charset="0"/>
              </a:rPr>
              <a:t>int</a:t>
            </a:r>
            <a:r>
              <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n </a:t>
            </a: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a:t>
            </a:r>
            <a:r>
              <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numbers</a:t>
            </a: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a:t>
            </a:r>
            <a:r>
              <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a:t>
            </a: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a:t>
            </a:r>
            <a:r>
              <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product </a:t>
            </a: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a:t>
            </a:r>
            <a:r>
              <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n</a:t>
            </a: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a:t>
            </a:r>
            <a:r>
              <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a:t>
            </a: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a:t>
            </a:r>
            <a:r>
              <a:rPr lang="en-US" sz="1200"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a:t>
            </a:r>
            <a:br>
              <a:rPr lang="en-US" sz="1200"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br>
            <a:r>
              <a:rPr lang="en-US" sz="1200"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a:t>
            </a:r>
            <a:r>
              <a:rPr lang="en-US" sz="1200" b="0" i="0" u="none" strike="noStrike" dirty="0">
                <a:solidFill>
                  <a:srgbClr val="569CD6"/>
                </a:solidFill>
                <a:effectLst/>
                <a:latin typeface="JetBrains Mono" panose="02000009000000000000" pitchFamily="49" charset="0"/>
                <a:ea typeface="JetBrains Mono" panose="02000009000000000000" pitchFamily="49" charset="0"/>
                <a:cs typeface="JetBrains Mono" panose="02000009000000000000" pitchFamily="49" charset="0"/>
              </a:rPr>
              <a:t>return</a:t>
            </a:r>
            <a:r>
              <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product</a:t>
            </a: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a:t>
            </a:r>
            <a:br>
              <a:rPr lang="en-US" sz="1200"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b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a:t>
            </a:r>
            <a:br>
              <a:rPr lang="en-US" sz="1200"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br>
            <a:br>
              <a:rPr lang="en-US" sz="1200"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br>
            <a:r>
              <a:rPr lang="en-US" sz="1200" b="0" i="0" u="none" strike="noStrike" dirty="0">
                <a:solidFill>
                  <a:srgbClr val="569CD6"/>
                </a:solidFill>
                <a:effectLst/>
                <a:latin typeface="JetBrains Mono" panose="02000009000000000000" pitchFamily="49" charset="0"/>
                <a:ea typeface="JetBrains Mono" panose="02000009000000000000" pitchFamily="49" charset="0"/>
                <a:cs typeface="JetBrains Mono" panose="02000009000000000000" pitchFamily="49" charset="0"/>
              </a:rPr>
              <a:t>int</a:t>
            </a:r>
            <a:r>
              <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main</a:t>
            </a: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a:t>
            </a:r>
            <a:r>
              <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a:t>
            </a: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a:t>
            </a:r>
            <a:br>
              <a:rPr lang="en-US" sz="1200"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br>
            <a:r>
              <a:rPr lang="en-US" sz="1200"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a:t>
            </a:r>
            <a:r>
              <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std::vector</a:t>
            </a: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&lt;</a:t>
            </a:r>
            <a:r>
              <a:rPr lang="en-US" sz="1200" b="0" i="0" u="none" strike="noStrike" dirty="0">
                <a:solidFill>
                  <a:srgbClr val="569CD6"/>
                </a:solidFill>
                <a:effectLst/>
                <a:latin typeface="JetBrains Mono" panose="02000009000000000000" pitchFamily="49" charset="0"/>
                <a:ea typeface="JetBrains Mono" panose="02000009000000000000" pitchFamily="49" charset="0"/>
                <a:cs typeface="JetBrains Mono" panose="02000009000000000000" pitchFamily="49" charset="0"/>
              </a:rPr>
              <a:t>int</a:t>
            </a: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&gt;</a:t>
            </a:r>
            <a:r>
              <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numbers </a:t>
            </a: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a:t>
            </a:r>
            <a:r>
              <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a:t>
            </a: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a:t>
            </a:r>
            <a:r>
              <a:rPr lang="en-US" sz="1200" b="0" i="0" u="none" strike="noStrike" dirty="0">
                <a:solidFill>
                  <a:srgbClr val="B5CEA8"/>
                </a:solidFill>
                <a:effectLst/>
                <a:latin typeface="JetBrains Mono" panose="02000009000000000000" pitchFamily="49" charset="0"/>
                <a:ea typeface="JetBrains Mono" panose="02000009000000000000" pitchFamily="49" charset="0"/>
                <a:cs typeface="JetBrains Mono" panose="02000009000000000000" pitchFamily="49" charset="0"/>
              </a:rPr>
              <a:t>1</a:t>
            </a: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a:t>
            </a:r>
            <a:r>
              <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a:t>
            </a:r>
            <a:r>
              <a:rPr lang="en-US" sz="1200" b="0" i="0" u="none" strike="noStrike" dirty="0">
                <a:solidFill>
                  <a:srgbClr val="B5CEA8"/>
                </a:solidFill>
                <a:effectLst/>
                <a:latin typeface="JetBrains Mono" panose="02000009000000000000" pitchFamily="49" charset="0"/>
                <a:ea typeface="JetBrains Mono" panose="02000009000000000000" pitchFamily="49" charset="0"/>
                <a:cs typeface="JetBrains Mono" panose="02000009000000000000" pitchFamily="49" charset="0"/>
              </a:rPr>
              <a:t>2</a:t>
            </a: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a:t>
            </a:r>
            <a:r>
              <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a:t>
            </a:r>
            <a:r>
              <a:rPr lang="en-US" sz="1200" b="0" i="0" u="none" strike="noStrike" dirty="0">
                <a:solidFill>
                  <a:srgbClr val="B5CEA8"/>
                </a:solidFill>
                <a:effectLst/>
                <a:latin typeface="JetBrains Mono" panose="02000009000000000000" pitchFamily="49" charset="0"/>
                <a:ea typeface="JetBrains Mono" panose="02000009000000000000" pitchFamily="49" charset="0"/>
                <a:cs typeface="JetBrains Mono" panose="02000009000000000000" pitchFamily="49" charset="0"/>
              </a:rPr>
              <a:t>3</a:t>
            </a: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a:t>
            </a:r>
            <a:r>
              <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a:t>
            </a:r>
            <a:r>
              <a:rPr lang="en-US" sz="1200" b="0" i="0" u="none" strike="noStrike" dirty="0">
                <a:solidFill>
                  <a:srgbClr val="B5CEA8"/>
                </a:solidFill>
                <a:effectLst/>
                <a:latin typeface="JetBrains Mono" panose="02000009000000000000" pitchFamily="49" charset="0"/>
                <a:ea typeface="JetBrains Mono" panose="02000009000000000000" pitchFamily="49" charset="0"/>
                <a:cs typeface="JetBrains Mono" panose="02000009000000000000" pitchFamily="49" charset="0"/>
              </a:rPr>
              <a:t>4</a:t>
            </a: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a:t>
            </a:r>
            <a:r>
              <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a:t>
            </a:r>
            <a:r>
              <a:rPr lang="en-US" sz="1200" b="0" i="0" u="none" strike="noStrike" dirty="0">
                <a:solidFill>
                  <a:srgbClr val="B5CEA8"/>
                </a:solidFill>
                <a:effectLst/>
                <a:latin typeface="JetBrains Mono" panose="02000009000000000000" pitchFamily="49" charset="0"/>
                <a:ea typeface="JetBrains Mono" panose="02000009000000000000" pitchFamily="49" charset="0"/>
                <a:cs typeface="JetBrains Mono" panose="02000009000000000000" pitchFamily="49" charset="0"/>
              </a:rPr>
              <a:t>5</a:t>
            </a: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a:t>
            </a:r>
            <a:br>
              <a:rPr lang="en-US" sz="1200"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br>
            <a:r>
              <a:rPr lang="en-US" sz="1200"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a:t>
            </a:r>
            <a:r>
              <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std::cout </a:t>
            </a: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&lt;&lt;</a:t>
            </a:r>
            <a:r>
              <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a:t>
            </a:r>
            <a:r>
              <a:rPr lang="en-US" sz="1200" b="0" i="0" u="none" strike="noStrike" dirty="0">
                <a:solidFill>
                  <a:srgbClr val="CE9178"/>
                </a:solidFill>
                <a:effectLst/>
                <a:latin typeface="JetBrains Mono" panose="02000009000000000000" pitchFamily="49" charset="0"/>
                <a:ea typeface="JetBrains Mono" panose="02000009000000000000" pitchFamily="49" charset="0"/>
                <a:cs typeface="JetBrains Mono" panose="02000009000000000000" pitchFamily="49" charset="0"/>
              </a:rPr>
              <a:t>"Product: "</a:t>
            </a:r>
            <a:r>
              <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a:t>
            </a: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&lt;&lt;</a:t>
            </a:r>
            <a:r>
              <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product</a:t>
            </a: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a:t>
            </a:r>
            <a:r>
              <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numbers</a:t>
            </a: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a:t>
            </a:r>
            <a:r>
              <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a:t>
            </a: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&lt;&lt;</a:t>
            </a:r>
            <a:r>
              <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std::</a:t>
            </a:r>
            <a:r>
              <a:rPr lang="en-US" sz="1200" b="0" i="0" u="none" strike="noStrike" dirty="0" err="1">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endl</a:t>
            </a: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a:t>
            </a:r>
            <a:br>
              <a:rPr lang="en-US" sz="1200"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br>
            <a:r>
              <a:rPr lang="en-US" sz="1200"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a:t>
            </a:r>
            <a:r>
              <a:rPr lang="en-US" sz="1200" b="0" i="0" u="none" strike="noStrike" dirty="0">
                <a:solidFill>
                  <a:srgbClr val="569CD6"/>
                </a:solidFill>
                <a:effectLst/>
                <a:latin typeface="JetBrains Mono" panose="02000009000000000000" pitchFamily="49" charset="0"/>
                <a:ea typeface="JetBrains Mono" panose="02000009000000000000" pitchFamily="49" charset="0"/>
                <a:cs typeface="JetBrains Mono" panose="02000009000000000000" pitchFamily="49" charset="0"/>
              </a:rPr>
              <a:t>return</a:t>
            </a:r>
            <a:r>
              <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t> </a:t>
            </a:r>
            <a:r>
              <a:rPr lang="en-US" sz="1200" b="0" i="0" u="none" strike="noStrike" dirty="0">
                <a:solidFill>
                  <a:srgbClr val="B5CEA8"/>
                </a:solidFill>
                <a:effectLst/>
                <a:latin typeface="JetBrains Mono" panose="02000009000000000000" pitchFamily="49" charset="0"/>
                <a:ea typeface="JetBrains Mono" panose="02000009000000000000" pitchFamily="49" charset="0"/>
                <a:cs typeface="JetBrains Mono" panose="02000009000000000000" pitchFamily="49" charset="0"/>
              </a:rPr>
              <a:t>0</a:t>
            </a: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a:t>
            </a:r>
            <a:br>
              <a:rPr lang="en-US" sz="1200"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rPr>
            </a:br>
            <a:r>
              <a:rPr lang="en-US" sz="1200" b="0" i="0" u="none" strike="noStrike" dirty="0">
                <a:solidFill>
                  <a:srgbClr val="DCDCDC"/>
                </a:solidFill>
                <a:effectLst/>
                <a:latin typeface="JetBrains Mono" panose="02000009000000000000" pitchFamily="49" charset="0"/>
                <a:ea typeface="JetBrains Mono" panose="02000009000000000000" pitchFamily="49" charset="0"/>
                <a:cs typeface="JetBrains Mono" panose="02000009000000000000" pitchFamily="49" charset="0"/>
              </a:rPr>
              <a:t>}</a:t>
            </a:r>
            <a:endParaRPr lang="en-US" sz="1200" b="0" i="0" u="none" strike="noStrike" dirty="0">
              <a:solidFill>
                <a:srgbClr val="D4D4D4"/>
              </a:solidFill>
              <a:effectLst/>
              <a:latin typeface="JetBrains Mono" panose="02000009000000000000" pitchFamily="49" charset="0"/>
              <a:ea typeface="JetBrains Mono" panose="02000009000000000000" pitchFamily="49" charset="0"/>
              <a:cs typeface="JetBrains Mono" panose="02000009000000000000" pitchFamily="49" charset="0"/>
            </a:endParaRPr>
          </a:p>
          <a:p>
            <a:pPr marL="0" indent="0">
              <a:buNone/>
            </a:pPr>
            <a:br>
              <a:rPr lang="en-US" sz="1400" b="0" dirty="0">
                <a:solidFill>
                  <a:srgbClr val="D4D4D4"/>
                </a:solidFill>
                <a:effectLst/>
                <a:latin typeface="Consolas" panose="020B0609020204030204" pitchFamily="49" charset="0"/>
              </a:rPr>
            </a:br>
            <a:endParaRPr lang="en-US" sz="1400" b="0" dirty="0">
              <a:solidFill>
                <a:srgbClr val="D4D4D4"/>
              </a:solidFill>
              <a:effectLst/>
              <a:latin typeface="Consolas" panose="020B0609020204030204" pitchFamily="49" charset="0"/>
            </a:endParaRPr>
          </a:p>
        </p:txBody>
      </p:sp>
      <p:sp>
        <p:nvSpPr>
          <p:cNvPr id="5" name="Content Placeholder 2">
            <a:extLst>
              <a:ext uri="{FF2B5EF4-FFF2-40B4-BE49-F238E27FC236}">
                <a16:creationId xmlns:a16="http://schemas.microsoft.com/office/drawing/2014/main" id="{61C802B5-5D3B-C767-FBC0-0312810369DC}"/>
              </a:ext>
            </a:extLst>
          </p:cNvPr>
          <p:cNvSpPr txBox="1">
            <a:spLocks/>
          </p:cNvSpPr>
          <p:nvPr/>
        </p:nvSpPr>
        <p:spPr>
          <a:xfrm>
            <a:off x="1143001" y="4191000"/>
            <a:ext cx="9905998" cy="2057400"/>
          </a:xfrm>
          <a:prstGeom prst="rect">
            <a:avLst/>
          </a:prstGeom>
          <a:solidFill>
            <a:schemeClr val="bg1"/>
          </a:solidFill>
        </p:spPr>
        <p:txBody>
          <a:bodyPr vert="horz" lIns="91440" tIns="45720" rIns="91440" bIns="45720" rtlCol="0" anchor="t" anchorCtr="0">
            <a:normAutofit fontScale="70000" lnSpcReduction="20000"/>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1400" dirty="0">
                <a:effectLst/>
                <a:latin typeface="JetBrains Mono" panose="02000009000000000000" pitchFamily="49" charset="0"/>
                <a:ea typeface="JetBrains Mono" panose="02000009000000000000" pitchFamily="49" charset="0"/>
                <a:cs typeface="JetBrains Mono" panose="02000009000000000000" pitchFamily="49" charset="0"/>
              </a:rPr>
              <a:t>&lt;source&gt;:6:29: error: variable 'product' is uninitialized when used here [-</a:t>
            </a:r>
            <a:r>
              <a:rPr lang="en-US" sz="1400" dirty="0" err="1">
                <a:effectLst/>
                <a:latin typeface="JetBrains Mono" panose="02000009000000000000" pitchFamily="49" charset="0"/>
                <a:ea typeface="JetBrains Mono" panose="02000009000000000000" pitchFamily="49" charset="0"/>
                <a:cs typeface="JetBrains Mono" panose="02000009000000000000" pitchFamily="49" charset="0"/>
              </a:rPr>
              <a:t>Werror</a:t>
            </a:r>
            <a:r>
              <a:rPr lang="en-US" sz="1400" dirty="0">
                <a:effectLst/>
                <a:latin typeface="JetBrains Mono" panose="02000009000000000000" pitchFamily="49" charset="0"/>
                <a:ea typeface="JetBrains Mono" panose="02000009000000000000" pitchFamily="49" charset="0"/>
                <a:cs typeface="JetBrains Mono" panose="02000009000000000000" pitchFamily="49" charset="0"/>
              </a:rPr>
              <a:t>,-</a:t>
            </a:r>
            <a:r>
              <a:rPr lang="en-US" sz="1400" dirty="0" err="1">
                <a:effectLst/>
                <a:latin typeface="JetBrains Mono" panose="02000009000000000000" pitchFamily="49" charset="0"/>
                <a:ea typeface="JetBrains Mono" panose="02000009000000000000" pitchFamily="49" charset="0"/>
                <a:cs typeface="JetBrains Mono" panose="02000009000000000000" pitchFamily="49" charset="0"/>
              </a:rPr>
              <a:t>Wuninitialized</a:t>
            </a:r>
            <a:r>
              <a:rPr lang="en-US" sz="1400" dirty="0">
                <a:effectLst/>
                <a:latin typeface="JetBrains Mono" panose="02000009000000000000" pitchFamily="49" charset="0"/>
                <a:ea typeface="JetBrains Mono" panose="02000009000000000000" pitchFamily="49" charset="0"/>
                <a:cs typeface="JetBrains Mono" panose="02000009000000000000" pitchFamily="49" charset="0"/>
              </a:rPr>
              <a:t>]</a:t>
            </a:r>
          </a:p>
          <a:p>
            <a:pPr marL="0" indent="0">
              <a:buNone/>
            </a:pPr>
            <a:r>
              <a:rPr lang="en-US" sz="1400" dirty="0">
                <a:effectLst/>
                <a:latin typeface="JetBrains Mono" panose="02000009000000000000" pitchFamily="49" charset="0"/>
                <a:ea typeface="JetBrains Mono" panose="02000009000000000000" pitchFamily="49" charset="0"/>
                <a:cs typeface="JetBrains Mono" panose="02000009000000000000" pitchFamily="49" charset="0"/>
              </a:rPr>
              <a:t>    6 |     for (int n : numbers) { product *= n; }</a:t>
            </a:r>
          </a:p>
          <a:p>
            <a:pPr marL="0" indent="0">
              <a:buNone/>
            </a:pPr>
            <a:r>
              <a:rPr lang="en-US" sz="1400" dirty="0">
                <a:effectLst/>
                <a:latin typeface="JetBrains Mono" panose="02000009000000000000" pitchFamily="49" charset="0"/>
                <a:ea typeface="JetBrains Mono" panose="02000009000000000000" pitchFamily="49" charset="0"/>
                <a:cs typeface="JetBrains Mono" panose="02000009000000000000" pitchFamily="49" charset="0"/>
              </a:rPr>
              <a:t>      |                             ^~~~~~~</a:t>
            </a:r>
          </a:p>
          <a:p>
            <a:pPr marL="0" indent="0">
              <a:buNone/>
            </a:pPr>
            <a:r>
              <a:rPr lang="en-US" sz="1400" dirty="0">
                <a:effectLst/>
                <a:latin typeface="JetBrains Mono" panose="02000009000000000000" pitchFamily="49" charset="0"/>
                <a:ea typeface="JetBrains Mono" panose="02000009000000000000" pitchFamily="49" charset="0"/>
                <a:cs typeface="JetBrains Mono" panose="02000009000000000000" pitchFamily="49" charset="0"/>
              </a:rPr>
              <a:t>&lt;source&gt;:5:16: note: initialize the variable 'product' to silence this warning</a:t>
            </a:r>
          </a:p>
          <a:p>
            <a:pPr marL="0" indent="0">
              <a:buNone/>
            </a:pPr>
            <a:r>
              <a:rPr lang="en-US" sz="1400" dirty="0">
                <a:effectLst/>
                <a:latin typeface="JetBrains Mono" panose="02000009000000000000" pitchFamily="49" charset="0"/>
                <a:ea typeface="JetBrains Mono" panose="02000009000000000000" pitchFamily="49" charset="0"/>
                <a:cs typeface="JetBrains Mono" panose="02000009000000000000" pitchFamily="49" charset="0"/>
              </a:rPr>
              <a:t>    5 |     int product; </a:t>
            </a:r>
          </a:p>
          <a:p>
            <a:pPr marL="0" indent="0">
              <a:buNone/>
            </a:pPr>
            <a:r>
              <a:rPr lang="en-US" sz="1400" dirty="0">
                <a:effectLst/>
                <a:latin typeface="JetBrains Mono" panose="02000009000000000000" pitchFamily="49" charset="0"/>
                <a:ea typeface="JetBrains Mono" panose="02000009000000000000" pitchFamily="49" charset="0"/>
                <a:cs typeface="JetBrains Mono" panose="02000009000000000000" pitchFamily="49" charset="0"/>
              </a:rPr>
              <a:t>      |                ^</a:t>
            </a:r>
          </a:p>
          <a:p>
            <a:pPr marL="0" indent="0">
              <a:buNone/>
            </a:pPr>
            <a:r>
              <a:rPr lang="en-US" sz="1400" dirty="0">
                <a:effectLst/>
                <a:latin typeface="JetBrains Mono" panose="02000009000000000000" pitchFamily="49" charset="0"/>
                <a:ea typeface="JetBrains Mono" panose="02000009000000000000" pitchFamily="49" charset="0"/>
                <a:cs typeface="JetBrains Mono" panose="02000009000000000000" pitchFamily="49" charset="0"/>
              </a:rPr>
              <a:t>      |                 = 0</a:t>
            </a:r>
          </a:p>
          <a:p>
            <a:pPr marL="0" indent="0">
              <a:buNone/>
            </a:pPr>
            <a:r>
              <a:rPr lang="en-US" sz="1400" dirty="0">
                <a:effectLst/>
                <a:latin typeface="JetBrains Mono" panose="02000009000000000000" pitchFamily="49" charset="0"/>
                <a:ea typeface="JetBrains Mono" panose="02000009000000000000" pitchFamily="49" charset="0"/>
                <a:cs typeface="JetBrains Mono" panose="02000009000000000000" pitchFamily="49" charset="0"/>
              </a:rPr>
              <a:t>1 error generated.</a:t>
            </a:r>
          </a:p>
          <a:p>
            <a:pPr marL="0" indent="0">
              <a:buNone/>
            </a:pPr>
            <a:r>
              <a:rPr lang="en-US" sz="1400" dirty="0">
                <a:effectLst/>
                <a:latin typeface="JetBrains Mono" panose="02000009000000000000" pitchFamily="49" charset="0"/>
                <a:ea typeface="JetBrains Mono" panose="02000009000000000000" pitchFamily="49" charset="0"/>
                <a:cs typeface="JetBrains Mono" panose="02000009000000000000" pitchFamily="49" charset="0"/>
              </a:rPr>
              <a:t>Compiler returned: 1</a:t>
            </a:r>
          </a:p>
        </p:txBody>
      </p:sp>
      <p:sp>
        <p:nvSpPr>
          <p:cNvPr id="8" name="TextBox 7">
            <a:extLst>
              <a:ext uri="{FF2B5EF4-FFF2-40B4-BE49-F238E27FC236}">
                <a16:creationId xmlns:a16="http://schemas.microsoft.com/office/drawing/2014/main" id="{D6A7B8D9-2022-63ED-2830-6636308CEB39}"/>
              </a:ext>
            </a:extLst>
          </p:cNvPr>
          <p:cNvSpPr txBox="1"/>
          <p:nvPr/>
        </p:nvSpPr>
        <p:spPr>
          <a:xfrm>
            <a:off x="4057649" y="3791342"/>
            <a:ext cx="6989760" cy="369332"/>
          </a:xfrm>
          <a:prstGeom prst="rect">
            <a:avLst/>
          </a:prstGeom>
          <a:solidFill>
            <a:schemeClr val="tx2">
              <a:lumMod val="50000"/>
            </a:schemeClr>
          </a:solidFill>
        </p:spPr>
        <p:txBody>
          <a:bodyPr wrap="square" rtlCol="0">
            <a:spAutoFit/>
          </a:bodyPr>
          <a:lstStyle/>
          <a:p>
            <a:r>
              <a:rPr lang="en-US" dirty="0"/>
              <a:t>-Wall -Wextra -</a:t>
            </a:r>
            <a:r>
              <a:rPr lang="en-US" dirty="0" err="1"/>
              <a:t>Werror</a:t>
            </a:r>
            <a:endParaRPr lang="en-US" dirty="0"/>
          </a:p>
        </p:txBody>
      </p:sp>
      <p:pic>
        <p:nvPicPr>
          <p:cNvPr id="4" name="Picture 3">
            <a:hlinkClick r:id="rId3"/>
            <a:extLst>
              <a:ext uri="{FF2B5EF4-FFF2-40B4-BE49-F238E27FC236}">
                <a16:creationId xmlns:a16="http://schemas.microsoft.com/office/drawing/2014/main" id="{AD686B63-1119-EA3C-4179-080380FA1BA8}"/>
              </a:ext>
            </a:extLst>
          </p:cNvPr>
          <p:cNvPicPr>
            <a:picLocks noChangeAspect="1"/>
          </p:cNvPicPr>
          <p:nvPr/>
        </p:nvPicPr>
        <p:blipFill>
          <a:blip r:embed="rId4"/>
          <a:stretch>
            <a:fillRect/>
          </a:stretch>
        </p:blipFill>
        <p:spPr>
          <a:xfrm>
            <a:off x="10617426" y="3761015"/>
            <a:ext cx="429985" cy="429985"/>
          </a:xfrm>
          <a:prstGeom prst="rect">
            <a:avLst/>
          </a:prstGeom>
        </p:spPr>
      </p:pic>
      <p:sp>
        <p:nvSpPr>
          <p:cNvPr id="9" name="TextBox 8">
            <a:extLst>
              <a:ext uri="{FF2B5EF4-FFF2-40B4-BE49-F238E27FC236}">
                <a16:creationId xmlns:a16="http://schemas.microsoft.com/office/drawing/2014/main" id="{A60B6ECE-4371-AC24-8C48-A9995F6C4328}"/>
              </a:ext>
            </a:extLst>
          </p:cNvPr>
          <p:cNvSpPr txBox="1"/>
          <p:nvPr/>
        </p:nvSpPr>
        <p:spPr>
          <a:xfrm>
            <a:off x="1141413" y="3791342"/>
            <a:ext cx="2792412" cy="369332"/>
          </a:xfrm>
          <a:prstGeom prst="rect">
            <a:avLst/>
          </a:prstGeom>
          <a:solidFill>
            <a:schemeClr val="tx2">
              <a:lumMod val="50000"/>
            </a:schemeClr>
          </a:solidFill>
        </p:spPr>
        <p:txBody>
          <a:bodyPr wrap="square" rtlCol="0">
            <a:spAutoFit/>
          </a:bodyPr>
          <a:lstStyle/>
          <a:p>
            <a:r>
              <a:rPr lang="en-US" dirty="0"/>
              <a:t>X86-64 clang (trunk)</a:t>
            </a:r>
          </a:p>
        </p:txBody>
      </p:sp>
    </p:spTree>
    <p:extLst>
      <p:ext uri="{BB962C8B-B14F-4D97-AF65-F5344CB8AC3E}">
        <p14:creationId xmlns:p14="http://schemas.microsoft.com/office/powerpoint/2010/main" val="425684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30"/>
                                  </p:iterate>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2641"/>
                            </p:stCondLst>
                            <p:childTnLst>
                              <p:par>
                                <p:cTn id="8" presetID="1" presetClass="entr" presetSubtype="0" fill="hold" nodeType="afterEffect">
                                  <p:stCondLst>
                                    <p:cond delay="0"/>
                                  </p:stCondLst>
                                  <p:iterate type="lt">
                                    <p:tmAbs val="30"/>
                                  </p:iterate>
                                  <p:childTnLst>
                                    <p:set>
                                      <p:cBhvr>
                                        <p:cTn id="9" dur="1" fill="hold">
                                          <p:stCondLst>
                                            <p:cond delay="0"/>
                                          </p:stCondLst>
                                        </p:cTn>
                                        <p:tgtEl>
                                          <p:spTgt spid="5">
                                            <p:txEl>
                                              <p:pRg st="1" end="1"/>
                                            </p:txEl>
                                          </p:spTgt>
                                        </p:tgtEl>
                                        <p:attrNameLst>
                                          <p:attrName>style.visibility</p:attrName>
                                        </p:attrNameLst>
                                      </p:cBhvr>
                                      <p:to>
                                        <p:strVal val="visible"/>
                                      </p:to>
                                    </p:set>
                                  </p:childTnLst>
                                </p:cTn>
                              </p:par>
                            </p:childTnLst>
                          </p:cTn>
                        </p:par>
                        <p:par>
                          <p:cTn id="10" fill="hold">
                            <p:stCondLst>
                              <p:cond delay="3572"/>
                            </p:stCondLst>
                            <p:childTnLst>
                              <p:par>
                                <p:cTn id="11" presetID="1" presetClass="entr" presetSubtype="0" fill="hold" nodeType="afterEffect">
                                  <p:stCondLst>
                                    <p:cond delay="0"/>
                                  </p:stCondLst>
                                  <p:iterate type="lt">
                                    <p:tmAbs val="30"/>
                                  </p:iterate>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par>
                          <p:cTn id="13" fill="hold">
                            <p:stCondLst>
                              <p:cond delay="3783"/>
                            </p:stCondLst>
                            <p:childTnLst>
                              <p:par>
                                <p:cTn id="14" presetID="1" presetClass="entr" presetSubtype="0" fill="hold" nodeType="afterEffect">
                                  <p:stCondLst>
                                    <p:cond delay="0"/>
                                  </p:stCondLst>
                                  <p:iterate type="lt">
                                    <p:tmAbs val="30"/>
                                  </p:iterate>
                                  <p:childTnLst>
                                    <p:set>
                                      <p:cBhvr>
                                        <p:cTn id="15" dur="1" fill="hold">
                                          <p:stCondLst>
                                            <p:cond delay="0"/>
                                          </p:stCondLst>
                                        </p:cTn>
                                        <p:tgtEl>
                                          <p:spTgt spid="5">
                                            <p:txEl>
                                              <p:pRg st="3" end="3"/>
                                            </p:txEl>
                                          </p:spTgt>
                                        </p:tgtEl>
                                        <p:attrNameLst>
                                          <p:attrName>style.visibility</p:attrName>
                                        </p:attrNameLst>
                                      </p:cBhvr>
                                      <p:to>
                                        <p:strVal val="visible"/>
                                      </p:to>
                                    </p:set>
                                  </p:childTnLst>
                                </p:cTn>
                              </p:par>
                            </p:childTnLst>
                          </p:cTn>
                        </p:par>
                        <p:par>
                          <p:cTn id="16" fill="hold">
                            <p:stCondLst>
                              <p:cond delay="5824"/>
                            </p:stCondLst>
                            <p:childTnLst>
                              <p:par>
                                <p:cTn id="17" presetID="1" presetClass="entr" presetSubtype="0" fill="hold" nodeType="afterEffect">
                                  <p:stCondLst>
                                    <p:cond delay="0"/>
                                  </p:stCondLst>
                                  <p:iterate type="lt">
                                    <p:tmAbs val="30"/>
                                  </p:iterate>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par>
                          <p:cTn id="19" fill="hold">
                            <p:stCondLst>
                              <p:cond delay="6185"/>
                            </p:stCondLst>
                            <p:childTnLst>
                              <p:par>
                                <p:cTn id="20" presetID="1" presetClass="entr" presetSubtype="0" fill="hold" nodeType="afterEffect">
                                  <p:stCondLst>
                                    <p:cond delay="0"/>
                                  </p:stCondLst>
                                  <p:iterate type="lt">
                                    <p:tmAbs val="30"/>
                                  </p:iterate>
                                  <p:childTnLst>
                                    <p:set>
                                      <p:cBhvr>
                                        <p:cTn id="21" dur="1" fill="hold">
                                          <p:stCondLst>
                                            <p:cond delay="0"/>
                                          </p:stCondLst>
                                        </p:cTn>
                                        <p:tgtEl>
                                          <p:spTgt spid="5">
                                            <p:txEl>
                                              <p:pRg st="5" end="5"/>
                                            </p:txEl>
                                          </p:spTgt>
                                        </p:tgtEl>
                                        <p:attrNameLst>
                                          <p:attrName>style.visibility</p:attrName>
                                        </p:attrNameLst>
                                      </p:cBhvr>
                                      <p:to>
                                        <p:strVal val="visible"/>
                                      </p:to>
                                    </p:set>
                                  </p:childTnLst>
                                </p:cTn>
                              </p:par>
                            </p:childTnLst>
                          </p:cTn>
                        </p:par>
                        <p:par>
                          <p:cTn id="22" fill="hold">
                            <p:stCondLst>
                              <p:cond delay="6216"/>
                            </p:stCondLst>
                            <p:childTnLst>
                              <p:par>
                                <p:cTn id="23" presetID="1" presetClass="entr" presetSubtype="0" fill="hold" nodeType="afterEffect">
                                  <p:stCondLst>
                                    <p:cond delay="0"/>
                                  </p:stCondLst>
                                  <p:iterate type="lt">
                                    <p:tmAbs val="30"/>
                                  </p:iterate>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par>
                          <p:cTn id="25" fill="hold">
                            <p:stCondLst>
                              <p:cond delay="6277"/>
                            </p:stCondLst>
                            <p:childTnLst>
                              <p:par>
                                <p:cTn id="26" presetID="1" presetClass="entr" presetSubtype="0" fill="hold" nodeType="afterEffect">
                                  <p:stCondLst>
                                    <p:cond delay="0"/>
                                  </p:stCondLst>
                                  <p:iterate type="lt">
                                    <p:tmAbs val="30"/>
                                  </p:iterate>
                                  <p:childTnLst>
                                    <p:set>
                                      <p:cBhvr>
                                        <p:cTn id="27" dur="1" fill="hold">
                                          <p:stCondLst>
                                            <p:cond delay="0"/>
                                          </p:stCondLst>
                                        </p:cTn>
                                        <p:tgtEl>
                                          <p:spTgt spid="5">
                                            <p:txEl>
                                              <p:pRg st="7" end="7"/>
                                            </p:txEl>
                                          </p:spTgt>
                                        </p:tgtEl>
                                        <p:attrNameLst>
                                          <p:attrName>style.visibility</p:attrName>
                                        </p:attrNameLst>
                                      </p:cBhvr>
                                      <p:to>
                                        <p:strVal val="visible"/>
                                      </p:to>
                                    </p:set>
                                  </p:childTnLst>
                                </p:cTn>
                              </p:par>
                            </p:childTnLst>
                          </p:cTn>
                        </p:par>
                        <p:par>
                          <p:cTn id="28" fill="hold">
                            <p:stCondLst>
                              <p:cond delay="6728"/>
                            </p:stCondLst>
                            <p:childTnLst>
                              <p:par>
                                <p:cTn id="29" presetID="1" presetClass="entr" presetSubtype="0" fill="hold" nodeType="afterEffect">
                                  <p:stCondLst>
                                    <p:cond delay="0"/>
                                  </p:stCondLst>
                                  <p:iterate type="lt">
                                    <p:tmAbs val="30"/>
                                  </p:iterate>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F9688-A844-4354-7038-70FAE116C536}"/>
              </a:ext>
            </a:extLst>
          </p:cNvPr>
          <p:cNvSpPr>
            <a:spLocks noGrp="1"/>
          </p:cNvSpPr>
          <p:nvPr>
            <p:ph type="title"/>
          </p:nvPr>
        </p:nvSpPr>
        <p:spPr>
          <a:xfrm>
            <a:off x="1141413" y="609600"/>
            <a:ext cx="9905998" cy="876300"/>
          </a:xfrm>
        </p:spPr>
        <p:txBody>
          <a:bodyPr/>
          <a:lstStyle/>
          <a:p>
            <a:r>
              <a:rPr lang="en-US" dirty="0"/>
              <a:t>Microsoft visual studio (windows)</a:t>
            </a:r>
          </a:p>
        </p:txBody>
      </p:sp>
      <p:sp>
        <p:nvSpPr>
          <p:cNvPr id="4" name="Rectangle 1">
            <a:extLst>
              <a:ext uri="{FF2B5EF4-FFF2-40B4-BE49-F238E27FC236}">
                <a16:creationId xmlns:a16="http://schemas.microsoft.com/office/drawing/2014/main" id="{8CF84ABF-D6CE-120B-1C96-A4D199301348}"/>
              </a:ext>
            </a:extLst>
          </p:cNvPr>
          <p:cNvSpPr>
            <a:spLocks noGrp="1" noChangeArrowheads="1"/>
          </p:cNvSpPr>
          <p:nvPr>
            <p:ph idx="1"/>
          </p:nvPr>
        </p:nvSpPr>
        <p:spPr bwMode="auto">
          <a:xfrm>
            <a:off x="1141413" y="1628507"/>
            <a:ext cx="9905998"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E6EDF3"/>
                </a:solidFill>
                <a:effectLst/>
                <a:latin typeface="+mn-lt"/>
              </a:rPr>
              <a:t>/permissive- - </a:t>
            </a:r>
            <a:r>
              <a:rPr kumimoji="0" lang="en-US" altLang="en-US" sz="1800" b="0" i="0" u="sng" strike="noStrike" cap="none" normalizeH="0" baseline="0" dirty="0">
                <a:ln>
                  <a:noFill/>
                </a:ln>
                <a:solidFill>
                  <a:srgbClr val="E6EDF3"/>
                </a:solidFill>
                <a:effectLst/>
                <a:latin typeface="+mn-lt"/>
                <a:hlinkClick r:id="rId2"/>
              </a:rPr>
              <a:t>Enforces standards conformance</a:t>
            </a:r>
            <a:r>
              <a:rPr kumimoji="0" lang="en-US" altLang="en-US" sz="1800" b="0" i="0" u="none" strike="noStrike" cap="none" normalizeH="0" baseline="0" dirty="0">
                <a:ln>
                  <a:noFill/>
                </a:ln>
                <a:solidFill>
                  <a:srgbClr val="E6EDF3"/>
                </a:solidFill>
                <a:effectLst/>
                <a:latin typeface="+mn-lt"/>
              </a:rPr>
              <a:t>.</a:t>
            </a:r>
            <a:endParaRPr kumimoji="0" lang="en-US" altLang="en-US" sz="1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E6EDF3"/>
                </a:solidFill>
                <a:effectLst/>
                <a:latin typeface="+mn-lt"/>
              </a:rPr>
              <a:t>/W4 /w14640 - use these and consider the following (see descriptions below)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E6EDF3"/>
                </a:solidFill>
                <a:effectLst/>
                <a:latin typeface="+mn-lt"/>
              </a:rPr>
              <a:t>/W4 All reasonable warnings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E6EDF3"/>
                </a:solidFill>
                <a:effectLst/>
                <a:latin typeface="+mn-lt"/>
              </a:rPr>
              <a:t>/w14640 Enable warning on thread unsafe static member initialization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rgbClr val="E6EDF3"/>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E6EDF3"/>
                </a:solidFill>
                <a:effectLst/>
                <a:latin typeface="+mn-lt"/>
              </a:rPr>
              <a:t>Not recommended</a:t>
            </a:r>
            <a:endParaRPr kumimoji="0" lang="en-US" altLang="en-US" sz="1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E6EDF3"/>
                </a:solidFill>
                <a:effectLst/>
                <a:latin typeface="+mn-lt"/>
              </a:rPr>
              <a:t>/Wall - Also warns on files included from the standard library, so it's not very useful and creates too many extra warnings.</a:t>
            </a:r>
          </a:p>
          <a:p>
            <a:pPr marL="0" indent="0" defTabSz="914400">
              <a:buClrTx/>
              <a:buSzTx/>
              <a:buFontTx/>
              <a:buChar char="•"/>
            </a:pPr>
            <a:r>
              <a:rPr kumimoji="0" lang="en-US" altLang="en-US" b="0" i="0" u="none" strike="noStrike" cap="none" normalizeH="0" baseline="0" dirty="0">
                <a:ln>
                  <a:noFill/>
                </a:ln>
                <a:solidFill>
                  <a:srgbClr val="E6EDF3"/>
                </a:solidFill>
                <a:effectLst/>
                <a:latin typeface="+mn-lt"/>
              </a:rPr>
              <a:t>Since VS2022, /</a:t>
            </a:r>
            <a:r>
              <a:rPr kumimoji="0" lang="en-US" altLang="en-US" b="0" i="0" u="none" strike="noStrike" cap="none" normalizeH="0" baseline="0" dirty="0" err="1">
                <a:ln>
                  <a:noFill/>
                </a:ln>
                <a:solidFill>
                  <a:srgbClr val="E6EDF3"/>
                </a:solidFill>
                <a:effectLst/>
                <a:latin typeface="+mn-lt"/>
              </a:rPr>
              <a:t>external:anglebrackets</a:t>
            </a:r>
            <a:r>
              <a:rPr kumimoji="0" lang="en-US" altLang="en-US" b="0" i="0" u="none" strike="noStrike" cap="none" normalizeH="0" baseline="0" dirty="0">
                <a:ln>
                  <a:noFill/>
                </a:ln>
                <a:solidFill>
                  <a:srgbClr val="E6EDF3"/>
                </a:solidFill>
                <a:effectLst/>
                <a:latin typeface="+mn-lt"/>
              </a:rPr>
              <a:t> /external:W0 can be used to turn off warnings from all headers included with angle brackets, e.g. #include &lt;utility&gt;.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401977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C738E-D808-9CE7-042F-09F4970EBB5F}"/>
              </a:ext>
            </a:extLst>
          </p:cNvPr>
          <p:cNvSpPr>
            <a:spLocks noGrp="1"/>
          </p:cNvSpPr>
          <p:nvPr>
            <p:ph type="title"/>
          </p:nvPr>
        </p:nvSpPr>
        <p:spPr/>
        <p:txBody>
          <a:bodyPr/>
          <a:lstStyle/>
          <a:p>
            <a:r>
              <a:rPr lang="en-US" dirty="0"/>
              <a:t>Our compilers matter</a:t>
            </a:r>
          </a:p>
        </p:txBody>
      </p:sp>
      <p:sp>
        <p:nvSpPr>
          <p:cNvPr id="3" name="Content Placeholder 2">
            <a:extLst>
              <a:ext uri="{FF2B5EF4-FFF2-40B4-BE49-F238E27FC236}">
                <a16:creationId xmlns:a16="http://schemas.microsoft.com/office/drawing/2014/main" id="{B8AC6CED-7191-B514-8DB7-85F01A3ED631}"/>
              </a:ext>
            </a:extLst>
          </p:cNvPr>
          <p:cNvSpPr>
            <a:spLocks noGrp="1"/>
          </p:cNvSpPr>
          <p:nvPr>
            <p:ph idx="1"/>
          </p:nvPr>
        </p:nvSpPr>
        <p:spPr>
          <a:xfrm>
            <a:off x="1141413" y="2152650"/>
            <a:ext cx="9905998" cy="2124075"/>
          </a:xfrm>
        </p:spPr>
        <p:txBody>
          <a:bodyPr/>
          <a:lstStyle/>
          <a:p>
            <a:r>
              <a:rPr lang="en-US" dirty="0"/>
              <a:t>Clang has (generally) always done an excellent job at reporting.</a:t>
            </a:r>
          </a:p>
          <a:p>
            <a:r>
              <a:rPr lang="en-US" dirty="0"/>
              <a:t>Use the newest compiler you can.</a:t>
            </a:r>
          </a:p>
          <a:p>
            <a:r>
              <a:rPr lang="en-US" dirty="0"/>
              <a:t>Even on an older compiler set standard levels if necessary.</a:t>
            </a:r>
          </a:p>
          <a:p>
            <a:r>
              <a:rPr lang="en-US" dirty="0"/>
              <a:t>Add your compiler options</a:t>
            </a:r>
          </a:p>
          <a:p>
            <a:endParaRPr lang="en-US" dirty="0"/>
          </a:p>
        </p:txBody>
      </p:sp>
    </p:spTree>
    <p:extLst>
      <p:ext uri="{BB962C8B-B14F-4D97-AF65-F5344CB8AC3E}">
        <p14:creationId xmlns:p14="http://schemas.microsoft.com/office/powerpoint/2010/main" val="42811468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DA89B-66DA-DB6A-FA85-9612440B41D4}"/>
              </a:ext>
            </a:extLst>
          </p:cNvPr>
          <p:cNvSpPr>
            <a:spLocks noGrp="1"/>
          </p:cNvSpPr>
          <p:nvPr>
            <p:ph type="title"/>
          </p:nvPr>
        </p:nvSpPr>
        <p:spPr>
          <a:xfrm>
            <a:off x="1141413" y="609600"/>
            <a:ext cx="9905998" cy="737286"/>
          </a:xfrm>
        </p:spPr>
        <p:txBody>
          <a:bodyPr/>
          <a:lstStyle/>
          <a:p>
            <a:r>
              <a:rPr lang="en-US" dirty="0"/>
              <a:t>What does </a:t>
            </a:r>
            <a:r>
              <a:rPr lang="en-US" cap="none" dirty="0"/>
              <a:t>–Wall</a:t>
            </a:r>
            <a:r>
              <a:rPr lang="en-US" dirty="0"/>
              <a:t> cover?</a:t>
            </a:r>
          </a:p>
        </p:txBody>
      </p:sp>
      <p:sp>
        <p:nvSpPr>
          <p:cNvPr id="5" name="Content Placeholder 4">
            <a:extLst>
              <a:ext uri="{FF2B5EF4-FFF2-40B4-BE49-F238E27FC236}">
                <a16:creationId xmlns:a16="http://schemas.microsoft.com/office/drawing/2014/main" id="{E52EF29B-3149-5213-D5E9-B278414558C2}"/>
              </a:ext>
            </a:extLst>
          </p:cNvPr>
          <p:cNvSpPr>
            <a:spLocks noGrp="1"/>
          </p:cNvSpPr>
          <p:nvPr>
            <p:ph idx="1"/>
          </p:nvPr>
        </p:nvSpPr>
        <p:spPr>
          <a:xfrm>
            <a:off x="1141413" y="1346886"/>
            <a:ext cx="9905998" cy="4901513"/>
          </a:xfrm>
        </p:spPr>
        <p:txBody>
          <a:bodyPr numCol="3">
            <a:normAutofit fontScale="40000" lnSpcReduction="20000"/>
          </a:bodyPr>
          <a:lstStyle/>
          <a:p>
            <a:pPr marL="0" indent="0">
              <a:buNone/>
            </a:pPr>
            <a:r>
              <a:rPr lang="en-US" dirty="0"/>
              <a:t>-</a:t>
            </a:r>
            <a:r>
              <a:rPr lang="en-US" dirty="0" err="1"/>
              <a:t>Waddress</a:t>
            </a:r>
            <a:endParaRPr lang="en-US" dirty="0"/>
          </a:p>
          <a:p>
            <a:pPr marL="0" indent="0">
              <a:buNone/>
            </a:pPr>
            <a:r>
              <a:rPr lang="en-US" dirty="0"/>
              <a:t>-</a:t>
            </a:r>
            <a:r>
              <a:rPr lang="en-US" dirty="0" err="1"/>
              <a:t>Warray</a:t>
            </a:r>
            <a:r>
              <a:rPr lang="en-US" dirty="0"/>
              <a:t>-bounds=1 (only with -O2)</a:t>
            </a:r>
          </a:p>
          <a:p>
            <a:pPr marL="0" indent="0">
              <a:buNone/>
            </a:pPr>
            <a:r>
              <a:rPr lang="en-US" dirty="0"/>
              <a:t>-</a:t>
            </a:r>
            <a:r>
              <a:rPr lang="en-US" dirty="0" err="1"/>
              <a:t>Warray</a:t>
            </a:r>
            <a:r>
              <a:rPr lang="en-US" dirty="0"/>
              <a:t>-compare</a:t>
            </a:r>
          </a:p>
          <a:p>
            <a:pPr marL="0" indent="0">
              <a:buNone/>
            </a:pPr>
            <a:r>
              <a:rPr lang="en-US" dirty="0"/>
              <a:t>-</a:t>
            </a:r>
            <a:r>
              <a:rPr lang="en-US" dirty="0" err="1"/>
              <a:t>Warray</a:t>
            </a:r>
            <a:r>
              <a:rPr lang="en-US" dirty="0"/>
              <a:t>-parameter=2 (C and Objective-C only)</a:t>
            </a:r>
          </a:p>
          <a:p>
            <a:pPr marL="0" indent="0">
              <a:buNone/>
            </a:pPr>
            <a:r>
              <a:rPr lang="en-US" dirty="0"/>
              <a:t>-</a:t>
            </a:r>
            <a:r>
              <a:rPr lang="en-US" dirty="0" err="1"/>
              <a:t>Wbool</a:t>
            </a:r>
            <a:r>
              <a:rPr lang="en-US" dirty="0"/>
              <a:t>-compare</a:t>
            </a:r>
          </a:p>
          <a:p>
            <a:pPr marL="0" indent="0">
              <a:buNone/>
            </a:pPr>
            <a:r>
              <a:rPr lang="en-US" dirty="0"/>
              <a:t>-</a:t>
            </a:r>
            <a:r>
              <a:rPr lang="en-US" dirty="0" err="1"/>
              <a:t>Wbool</a:t>
            </a:r>
            <a:r>
              <a:rPr lang="en-US" dirty="0"/>
              <a:t>-operation</a:t>
            </a:r>
          </a:p>
          <a:p>
            <a:pPr marL="0" indent="0">
              <a:buNone/>
            </a:pPr>
            <a:r>
              <a:rPr lang="en-US" dirty="0"/>
              <a:t>-</a:t>
            </a:r>
            <a:r>
              <a:rPr lang="en-US" dirty="0" err="1"/>
              <a:t>Wc</a:t>
            </a:r>
            <a:r>
              <a:rPr lang="en-US" dirty="0"/>
              <a:t>++11-compat  -</a:t>
            </a:r>
            <a:r>
              <a:rPr lang="en-US" dirty="0" err="1"/>
              <a:t>Wc</a:t>
            </a:r>
            <a:r>
              <a:rPr lang="en-US" dirty="0"/>
              <a:t>++14-compat</a:t>
            </a:r>
          </a:p>
          <a:p>
            <a:pPr marL="0" indent="0">
              <a:buNone/>
            </a:pPr>
            <a:r>
              <a:rPr lang="en-US" dirty="0"/>
              <a:t>-</a:t>
            </a:r>
            <a:r>
              <a:rPr lang="en-US" dirty="0" err="1"/>
              <a:t>Wcatch</a:t>
            </a:r>
            <a:r>
              <a:rPr lang="en-US" dirty="0"/>
              <a:t>-value (C++ and Objective-C++ only)</a:t>
            </a:r>
          </a:p>
          <a:p>
            <a:pPr marL="0" indent="0">
              <a:buNone/>
            </a:pPr>
            <a:r>
              <a:rPr lang="en-US" dirty="0"/>
              <a:t>-</a:t>
            </a:r>
            <a:r>
              <a:rPr lang="en-US" dirty="0" err="1"/>
              <a:t>Wchar</a:t>
            </a:r>
            <a:r>
              <a:rPr lang="en-US" dirty="0"/>
              <a:t>-subscripts</a:t>
            </a:r>
          </a:p>
          <a:p>
            <a:pPr marL="0" indent="0">
              <a:buNone/>
            </a:pPr>
            <a:r>
              <a:rPr lang="en-US" dirty="0"/>
              <a:t>-</a:t>
            </a:r>
            <a:r>
              <a:rPr lang="en-US" dirty="0" err="1"/>
              <a:t>Wcomment</a:t>
            </a:r>
            <a:endParaRPr lang="en-US" dirty="0"/>
          </a:p>
          <a:p>
            <a:pPr marL="0" indent="0">
              <a:buNone/>
            </a:pPr>
            <a:r>
              <a:rPr lang="en-US" dirty="0"/>
              <a:t>-</a:t>
            </a:r>
            <a:r>
              <a:rPr lang="en-US" dirty="0" err="1"/>
              <a:t>Wdangling</a:t>
            </a:r>
            <a:r>
              <a:rPr lang="en-US" dirty="0"/>
              <a:t>-pointer=2</a:t>
            </a:r>
          </a:p>
          <a:p>
            <a:pPr marL="0" indent="0">
              <a:buNone/>
            </a:pPr>
            <a:r>
              <a:rPr lang="en-US" dirty="0"/>
              <a:t>-</a:t>
            </a:r>
            <a:r>
              <a:rPr lang="en-US" dirty="0" err="1"/>
              <a:t>Wduplicate</a:t>
            </a:r>
            <a:r>
              <a:rPr lang="en-US" dirty="0"/>
              <a:t>-</a:t>
            </a:r>
            <a:r>
              <a:rPr lang="en-US" dirty="0" err="1"/>
              <a:t>decl</a:t>
            </a:r>
            <a:r>
              <a:rPr lang="en-US" dirty="0"/>
              <a:t>-specifier (C and Objective-C only)</a:t>
            </a:r>
          </a:p>
          <a:p>
            <a:pPr marL="0" indent="0">
              <a:buNone/>
            </a:pPr>
            <a:r>
              <a:rPr lang="en-US" dirty="0"/>
              <a:t>-</a:t>
            </a:r>
            <a:r>
              <a:rPr lang="en-US" dirty="0" err="1"/>
              <a:t>Wenum</a:t>
            </a:r>
            <a:r>
              <a:rPr lang="en-US" dirty="0"/>
              <a:t>-compare (in C/</a:t>
            </a:r>
            <a:r>
              <a:rPr lang="en-US" dirty="0" err="1"/>
              <a:t>ObjC</a:t>
            </a:r>
            <a:r>
              <a:rPr lang="en-US" dirty="0"/>
              <a:t>; this is on by default in C++)</a:t>
            </a:r>
          </a:p>
          <a:p>
            <a:pPr marL="0" indent="0">
              <a:buNone/>
            </a:pPr>
            <a:r>
              <a:rPr lang="en-US" dirty="0"/>
              <a:t>-</a:t>
            </a:r>
            <a:r>
              <a:rPr lang="en-US" dirty="0" err="1"/>
              <a:t>Wenum</a:t>
            </a:r>
            <a:r>
              <a:rPr lang="en-US" dirty="0"/>
              <a:t>-int-mismatch (C and Objective-C only)</a:t>
            </a:r>
          </a:p>
          <a:p>
            <a:pPr marL="0" indent="0">
              <a:buNone/>
            </a:pPr>
            <a:r>
              <a:rPr lang="en-US" dirty="0"/>
              <a:t>-</a:t>
            </a:r>
            <a:r>
              <a:rPr lang="en-US" dirty="0" err="1"/>
              <a:t>Wformat</a:t>
            </a:r>
            <a:endParaRPr lang="en-US" dirty="0"/>
          </a:p>
          <a:p>
            <a:pPr marL="0" indent="0">
              <a:buNone/>
            </a:pPr>
            <a:r>
              <a:rPr lang="en-US" dirty="0"/>
              <a:t>-</a:t>
            </a:r>
            <a:r>
              <a:rPr lang="en-US" dirty="0" err="1"/>
              <a:t>Wformat</a:t>
            </a:r>
            <a:r>
              <a:rPr lang="en-US" dirty="0"/>
              <a:t>-overflow</a:t>
            </a:r>
          </a:p>
          <a:p>
            <a:pPr marL="0" indent="0">
              <a:buNone/>
            </a:pPr>
            <a:r>
              <a:rPr lang="en-US" dirty="0"/>
              <a:t>-</a:t>
            </a:r>
            <a:r>
              <a:rPr lang="en-US" dirty="0" err="1"/>
              <a:t>Wformat</a:t>
            </a:r>
            <a:r>
              <a:rPr lang="en-US" dirty="0"/>
              <a:t>-truncation</a:t>
            </a:r>
          </a:p>
          <a:p>
            <a:pPr marL="0" indent="0">
              <a:buNone/>
            </a:pPr>
            <a:r>
              <a:rPr lang="en-US" dirty="0"/>
              <a:t>-</a:t>
            </a:r>
            <a:r>
              <a:rPr lang="en-US" dirty="0" err="1"/>
              <a:t>Wint</a:t>
            </a:r>
            <a:r>
              <a:rPr lang="en-US" dirty="0"/>
              <a:t>-in-bool-context</a:t>
            </a:r>
          </a:p>
          <a:p>
            <a:pPr marL="0" indent="0">
              <a:buNone/>
            </a:pPr>
            <a:r>
              <a:rPr lang="en-US" dirty="0"/>
              <a:t>-</a:t>
            </a:r>
            <a:r>
              <a:rPr lang="en-US" dirty="0" err="1"/>
              <a:t>Wimplicit</a:t>
            </a:r>
            <a:r>
              <a:rPr lang="en-US" dirty="0"/>
              <a:t> (C and Objective-C only)</a:t>
            </a:r>
          </a:p>
          <a:p>
            <a:pPr marL="0" indent="0">
              <a:buNone/>
            </a:pPr>
            <a:r>
              <a:rPr lang="en-US" dirty="0"/>
              <a:t>-</a:t>
            </a:r>
            <a:r>
              <a:rPr lang="en-US" dirty="0" err="1"/>
              <a:t>Wimplicit</a:t>
            </a:r>
            <a:r>
              <a:rPr lang="en-US" dirty="0"/>
              <a:t>-int (C and Objective-C only)</a:t>
            </a:r>
          </a:p>
          <a:p>
            <a:pPr marL="0" indent="0">
              <a:buNone/>
            </a:pPr>
            <a:r>
              <a:rPr lang="en-US" dirty="0"/>
              <a:t>-</a:t>
            </a:r>
            <a:r>
              <a:rPr lang="en-US" dirty="0" err="1"/>
              <a:t>Wimplicit</a:t>
            </a:r>
            <a:r>
              <a:rPr lang="en-US" dirty="0"/>
              <a:t>-function-declaration (C and Objective-C only)</a:t>
            </a:r>
          </a:p>
          <a:p>
            <a:pPr marL="0" indent="0">
              <a:buNone/>
            </a:pPr>
            <a:r>
              <a:rPr lang="en-US" dirty="0"/>
              <a:t>-</a:t>
            </a:r>
            <a:r>
              <a:rPr lang="en-US" dirty="0" err="1"/>
              <a:t>Winit</a:t>
            </a:r>
            <a:r>
              <a:rPr lang="en-US" dirty="0"/>
              <a:t>-self (only for C++)</a:t>
            </a:r>
          </a:p>
          <a:p>
            <a:pPr marL="0" indent="0">
              <a:buNone/>
            </a:pPr>
            <a:r>
              <a:rPr lang="en-US" dirty="0"/>
              <a:t>-</a:t>
            </a:r>
            <a:r>
              <a:rPr lang="en-US" dirty="0" err="1"/>
              <a:t>Wlogical</a:t>
            </a:r>
            <a:r>
              <a:rPr lang="en-US" dirty="0"/>
              <a:t>-not-parentheses</a:t>
            </a:r>
          </a:p>
          <a:p>
            <a:pPr marL="0" indent="0">
              <a:buNone/>
            </a:pPr>
            <a:r>
              <a:rPr lang="en-US" dirty="0"/>
              <a:t>-</a:t>
            </a:r>
            <a:r>
              <a:rPr lang="en-US" dirty="0" err="1"/>
              <a:t>Wmain</a:t>
            </a:r>
            <a:r>
              <a:rPr lang="en-US" dirty="0"/>
              <a:t> (only for C/</a:t>
            </a:r>
            <a:r>
              <a:rPr lang="en-US" dirty="0" err="1"/>
              <a:t>ObjC</a:t>
            </a:r>
            <a:r>
              <a:rPr lang="en-US" dirty="0"/>
              <a:t> and unless -</a:t>
            </a:r>
            <a:r>
              <a:rPr lang="en-US" dirty="0" err="1"/>
              <a:t>ffreestanding</a:t>
            </a:r>
            <a:r>
              <a:rPr lang="en-US" dirty="0"/>
              <a:t>)</a:t>
            </a:r>
          </a:p>
          <a:p>
            <a:pPr marL="0" indent="0">
              <a:buNone/>
            </a:pPr>
            <a:r>
              <a:rPr lang="en-US" dirty="0"/>
              <a:t>-</a:t>
            </a:r>
            <a:r>
              <a:rPr lang="en-US" dirty="0" err="1"/>
              <a:t>Wmaybe</a:t>
            </a:r>
            <a:r>
              <a:rPr lang="en-US" dirty="0"/>
              <a:t>-uninitialized</a:t>
            </a:r>
          </a:p>
          <a:p>
            <a:pPr marL="0" indent="0">
              <a:buNone/>
            </a:pPr>
            <a:r>
              <a:rPr lang="en-US" dirty="0"/>
              <a:t>-</a:t>
            </a:r>
            <a:r>
              <a:rPr lang="en-US" dirty="0" err="1"/>
              <a:t>Wmemset</a:t>
            </a:r>
            <a:r>
              <a:rPr lang="en-US" dirty="0"/>
              <a:t>-</a:t>
            </a:r>
            <a:r>
              <a:rPr lang="en-US" dirty="0" err="1"/>
              <a:t>elt</a:t>
            </a:r>
            <a:r>
              <a:rPr lang="en-US" dirty="0"/>
              <a:t>-size</a:t>
            </a:r>
          </a:p>
          <a:p>
            <a:pPr marL="0" indent="0">
              <a:buNone/>
            </a:pPr>
            <a:r>
              <a:rPr lang="en-US" dirty="0"/>
              <a:t>-</a:t>
            </a:r>
            <a:r>
              <a:rPr lang="en-US" dirty="0" err="1"/>
              <a:t>Wmemset</a:t>
            </a:r>
            <a:r>
              <a:rPr lang="en-US" dirty="0"/>
              <a:t>-transposed-</a:t>
            </a:r>
            <a:r>
              <a:rPr lang="en-US" dirty="0" err="1"/>
              <a:t>args</a:t>
            </a:r>
            <a:endParaRPr lang="en-US" dirty="0"/>
          </a:p>
          <a:p>
            <a:pPr marL="0" indent="0">
              <a:buNone/>
            </a:pPr>
            <a:r>
              <a:rPr lang="en-US" dirty="0"/>
              <a:t>-</a:t>
            </a:r>
            <a:r>
              <a:rPr lang="en-US" dirty="0" err="1"/>
              <a:t>Wmisleading</a:t>
            </a:r>
            <a:r>
              <a:rPr lang="en-US" dirty="0"/>
              <a:t>-indentation (only for C/C++)</a:t>
            </a:r>
          </a:p>
          <a:p>
            <a:pPr marL="0" indent="0">
              <a:buNone/>
            </a:pPr>
            <a:r>
              <a:rPr lang="en-US" dirty="0"/>
              <a:t>-</a:t>
            </a:r>
            <a:r>
              <a:rPr lang="en-US" dirty="0" err="1"/>
              <a:t>Wmismatched-dealloc</a:t>
            </a:r>
            <a:endParaRPr lang="en-US" dirty="0"/>
          </a:p>
          <a:p>
            <a:pPr marL="0" indent="0">
              <a:buNone/>
            </a:pPr>
            <a:r>
              <a:rPr lang="en-US" dirty="0"/>
              <a:t>-</a:t>
            </a:r>
            <a:r>
              <a:rPr lang="en-US" dirty="0" err="1"/>
              <a:t>Wmismatched</a:t>
            </a:r>
            <a:r>
              <a:rPr lang="en-US" dirty="0"/>
              <a:t>-new-delete (only for C/C++)</a:t>
            </a:r>
          </a:p>
          <a:p>
            <a:pPr marL="0" indent="0">
              <a:buNone/>
            </a:pPr>
            <a:r>
              <a:rPr lang="en-US" dirty="0"/>
              <a:t>-</a:t>
            </a:r>
            <a:r>
              <a:rPr lang="en-US" dirty="0" err="1"/>
              <a:t>Wmissing</a:t>
            </a:r>
            <a:r>
              <a:rPr lang="en-US" dirty="0"/>
              <a:t>-attributes</a:t>
            </a:r>
          </a:p>
          <a:p>
            <a:pPr marL="0" indent="0">
              <a:buNone/>
            </a:pPr>
            <a:r>
              <a:rPr lang="en-US" dirty="0"/>
              <a:t>-</a:t>
            </a:r>
            <a:r>
              <a:rPr lang="en-US" dirty="0" err="1"/>
              <a:t>Wmissing</a:t>
            </a:r>
            <a:r>
              <a:rPr lang="en-US" dirty="0"/>
              <a:t>-braces (only for C/</a:t>
            </a:r>
            <a:r>
              <a:rPr lang="en-US" dirty="0" err="1"/>
              <a:t>ObjC</a:t>
            </a:r>
            <a:r>
              <a:rPr lang="en-US" dirty="0"/>
              <a:t>)</a:t>
            </a:r>
          </a:p>
          <a:p>
            <a:pPr marL="0" indent="0">
              <a:buNone/>
            </a:pPr>
            <a:r>
              <a:rPr lang="en-US" dirty="0"/>
              <a:t>-</a:t>
            </a:r>
            <a:r>
              <a:rPr lang="en-US" dirty="0" err="1"/>
              <a:t>Wmultistatement</a:t>
            </a:r>
            <a:r>
              <a:rPr lang="en-US" dirty="0"/>
              <a:t>-macros</a:t>
            </a:r>
          </a:p>
          <a:p>
            <a:pPr marL="0" indent="0">
              <a:buNone/>
            </a:pPr>
            <a:r>
              <a:rPr lang="en-US" dirty="0"/>
              <a:t>-</a:t>
            </a:r>
            <a:r>
              <a:rPr lang="en-US" dirty="0" err="1"/>
              <a:t>Wnarrowing</a:t>
            </a:r>
            <a:r>
              <a:rPr lang="en-US" dirty="0"/>
              <a:t> (only for C++)</a:t>
            </a:r>
          </a:p>
          <a:p>
            <a:pPr marL="0" indent="0">
              <a:buNone/>
            </a:pPr>
            <a:r>
              <a:rPr lang="en-US" dirty="0"/>
              <a:t>-</a:t>
            </a:r>
            <a:r>
              <a:rPr lang="en-US" dirty="0" err="1"/>
              <a:t>Wnonnull</a:t>
            </a:r>
            <a:endParaRPr lang="en-US" dirty="0"/>
          </a:p>
          <a:p>
            <a:pPr marL="0" indent="0">
              <a:buNone/>
            </a:pPr>
            <a:r>
              <a:rPr lang="en-US" dirty="0"/>
              <a:t>-</a:t>
            </a:r>
            <a:r>
              <a:rPr lang="en-US" dirty="0" err="1"/>
              <a:t>Wnonnull</a:t>
            </a:r>
            <a:r>
              <a:rPr lang="en-US" dirty="0"/>
              <a:t>-compare</a:t>
            </a:r>
          </a:p>
          <a:p>
            <a:pPr marL="0" indent="0">
              <a:buNone/>
            </a:pPr>
            <a:r>
              <a:rPr lang="en-US" dirty="0"/>
              <a:t>-</a:t>
            </a:r>
            <a:r>
              <a:rPr lang="en-US" dirty="0" err="1"/>
              <a:t>Wopenmp-simd</a:t>
            </a:r>
            <a:endParaRPr lang="en-US" dirty="0"/>
          </a:p>
          <a:p>
            <a:pPr marL="0" indent="0">
              <a:buNone/>
            </a:pPr>
            <a:r>
              <a:rPr lang="en-US" dirty="0"/>
              <a:t>-</a:t>
            </a:r>
            <a:r>
              <a:rPr lang="en-US" dirty="0" err="1"/>
              <a:t>Wparentheses</a:t>
            </a:r>
            <a:endParaRPr lang="en-US" dirty="0"/>
          </a:p>
          <a:p>
            <a:pPr marL="0" indent="0">
              <a:buNone/>
            </a:pPr>
            <a:r>
              <a:rPr lang="en-US" dirty="0"/>
              <a:t>-</a:t>
            </a:r>
            <a:r>
              <a:rPr lang="en-US" dirty="0" err="1"/>
              <a:t>Wpessimizing</a:t>
            </a:r>
            <a:r>
              <a:rPr lang="en-US" dirty="0"/>
              <a:t>-move (only for C++)</a:t>
            </a:r>
          </a:p>
          <a:p>
            <a:pPr marL="0" indent="0">
              <a:buNone/>
            </a:pPr>
            <a:r>
              <a:rPr lang="en-US" dirty="0"/>
              <a:t>-</a:t>
            </a:r>
            <a:r>
              <a:rPr lang="en-US" dirty="0" err="1"/>
              <a:t>Wpointer</a:t>
            </a:r>
            <a:r>
              <a:rPr lang="en-US" dirty="0"/>
              <a:t>-sign</a:t>
            </a:r>
          </a:p>
          <a:p>
            <a:pPr marL="0" indent="0">
              <a:buNone/>
            </a:pPr>
            <a:r>
              <a:rPr lang="en-US" dirty="0"/>
              <a:t>-</a:t>
            </a:r>
            <a:r>
              <a:rPr lang="en-US" dirty="0" err="1"/>
              <a:t>Wrange</a:t>
            </a:r>
            <a:r>
              <a:rPr lang="en-US" dirty="0"/>
              <a:t>-loop-construct (only for C++)</a:t>
            </a:r>
          </a:p>
          <a:p>
            <a:pPr marL="0" indent="0">
              <a:buNone/>
            </a:pPr>
            <a:r>
              <a:rPr lang="en-US" dirty="0"/>
              <a:t>-</a:t>
            </a:r>
            <a:r>
              <a:rPr lang="en-US" dirty="0" err="1"/>
              <a:t>Wreorder</a:t>
            </a:r>
            <a:endParaRPr lang="en-US" dirty="0"/>
          </a:p>
          <a:p>
            <a:pPr marL="0" indent="0">
              <a:buNone/>
            </a:pPr>
            <a:r>
              <a:rPr lang="en-US" dirty="0"/>
              <a:t>-</a:t>
            </a:r>
            <a:r>
              <a:rPr lang="en-US" dirty="0" err="1"/>
              <a:t>Wrestrict</a:t>
            </a:r>
            <a:endParaRPr lang="en-US" dirty="0"/>
          </a:p>
          <a:p>
            <a:pPr marL="0" indent="0">
              <a:buNone/>
            </a:pPr>
            <a:r>
              <a:rPr lang="en-US" dirty="0"/>
              <a:t>-</a:t>
            </a:r>
            <a:r>
              <a:rPr lang="en-US" dirty="0" err="1"/>
              <a:t>Wreturn</a:t>
            </a:r>
            <a:r>
              <a:rPr lang="en-US" dirty="0"/>
              <a:t>-type</a:t>
            </a:r>
          </a:p>
          <a:p>
            <a:pPr marL="0" indent="0">
              <a:buNone/>
            </a:pPr>
            <a:r>
              <a:rPr lang="en-US" dirty="0"/>
              <a:t>-</a:t>
            </a:r>
            <a:r>
              <a:rPr lang="en-US" dirty="0" err="1"/>
              <a:t>Wself</a:t>
            </a:r>
            <a:r>
              <a:rPr lang="en-US" dirty="0"/>
              <a:t>-move (only for C++)</a:t>
            </a:r>
          </a:p>
          <a:p>
            <a:pPr marL="0" indent="0">
              <a:buNone/>
            </a:pPr>
            <a:r>
              <a:rPr lang="en-US" dirty="0"/>
              <a:t>-</a:t>
            </a:r>
            <a:r>
              <a:rPr lang="en-US" dirty="0" err="1"/>
              <a:t>Wsequence</a:t>
            </a:r>
            <a:r>
              <a:rPr lang="en-US" dirty="0"/>
              <a:t>-point</a:t>
            </a:r>
          </a:p>
          <a:p>
            <a:pPr marL="0" indent="0">
              <a:buNone/>
            </a:pPr>
            <a:r>
              <a:rPr lang="en-US" dirty="0"/>
              <a:t>-</a:t>
            </a:r>
            <a:r>
              <a:rPr lang="en-US" dirty="0" err="1"/>
              <a:t>Wsign</a:t>
            </a:r>
            <a:r>
              <a:rPr lang="en-US" dirty="0"/>
              <a:t>-compare (only in C++)</a:t>
            </a:r>
          </a:p>
          <a:p>
            <a:pPr marL="0" indent="0">
              <a:buNone/>
            </a:pPr>
            <a:r>
              <a:rPr lang="en-US" dirty="0"/>
              <a:t>-</a:t>
            </a:r>
            <a:r>
              <a:rPr lang="en-US" dirty="0" err="1"/>
              <a:t>Wsizeof</a:t>
            </a:r>
            <a:r>
              <a:rPr lang="en-US" dirty="0"/>
              <a:t>-array-div</a:t>
            </a:r>
          </a:p>
          <a:p>
            <a:pPr marL="0" indent="0">
              <a:buNone/>
            </a:pPr>
            <a:r>
              <a:rPr lang="en-US" dirty="0"/>
              <a:t>-</a:t>
            </a:r>
            <a:r>
              <a:rPr lang="en-US" dirty="0" err="1"/>
              <a:t>Wsizeof</a:t>
            </a:r>
            <a:r>
              <a:rPr lang="en-US" dirty="0"/>
              <a:t>-pointer-div</a:t>
            </a:r>
          </a:p>
          <a:p>
            <a:pPr marL="0" indent="0">
              <a:buNone/>
            </a:pPr>
            <a:r>
              <a:rPr lang="en-US" dirty="0"/>
              <a:t>-</a:t>
            </a:r>
            <a:r>
              <a:rPr lang="en-US" dirty="0" err="1"/>
              <a:t>Wsizeof</a:t>
            </a:r>
            <a:r>
              <a:rPr lang="en-US" dirty="0"/>
              <a:t>-pointer-</a:t>
            </a:r>
            <a:r>
              <a:rPr lang="en-US" dirty="0" err="1"/>
              <a:t>memaccess</a:t>
            </a:r>
            <a:endParaRPr lang="en-US" dirty="0"/>
          </a:p>
          <a:p>
            <a:pPr marL="0" indent="0">
              <a:buNone/>
            </a:pPr>
            <a:r>
              <a:rPr lang="en-US" dirty="0"/>
              <a:t>-</a:t>
            </a:r>
            <a:r>
              <a:rPr lang="en-US" dirty="0" err="1"/>
              <a:t>Wstrict</a:t>
            </a:r>
            <a:r>
              <a:rPr lang="en-US" dirty="0"/>
              <a:t>-aliasing</a:t>
            </a:r>
          </a:p>
          <a:p>
            <a:pPr marL="0" indent="0">
              <a:buNone/>
            </a:pPr>
            <a:r>
              <a:rPr lang="en-US" dirty="0"/>
              <a:t>-</a:t>
            </a:r>
            <a:r>
              <a:rPr lang="en-US" dirty="0" err="1"/>
              <a:t>Wstrict</a:t>
            </a:r>
            <a:r>
              <a:rPr lang="en-US" dirty="0"/>
              <a:t>-overflow=1</a:t>
            </a:r>
          </a:p>
          <a:p>
            <a:pPr marL="0" indent="0">
              <a:buNone/>
            </a:pPr>
            <a:r>
              <a:rPr lang="en-US" dirty="0"/>
              <a:t>-</a:t>
            </a:r>
            <a:r>
              <a:rPr lang="en-US" dirty="0" err="1"/>
              <a:t>Wswitch</a:t>
            </a:r>
            <a:endParaRPr lang="en-US" dirty="0"/>
          </a:p>
          <a:p>
            <a:pPr marL="0" indent="0">
              <a:buNone/>
            </a:pPr>
            <a:r>
              <a:rPr lang="en-US" dirty="0"/>
              <a:t>-</a:t>
            </a:r>
            <a:r>
              <a:rPr lang="en-US" dirty="0" err="1"/>
              <a:t>Wtautological</a:t>
            </a:r>
            <a:r>
              <a:rPr lang="en-US" dirty="0"/>
              <a:t>-compare</a:t>
            </a:r>
          </a:p>
          <a:p>
            <a:pPr marL="0" indent="0">
              <a:buNone/>
            </a:pPr>
            <a:r>
              <a:rPr lang="en-US" dirty="0"/>
              <a:t>-</a:t>
            </a:r>
            <a:r>
              <a:rPr lang="en-US" dirty="0" err="1"/>
              <a:t>Wtrigraphs</a:t>
            </a:r>
            <a:endParaRPr lang="en-US" dirty="0"/>
          </a:p>
          <a:p>
            <a:pPr marL="0" indent="0">
              <a:buNone/>
            </a:pPr>
            <a:r>
              <a:rPr lang="en-US" dirty="0"/>
              <a:t>-</a:t>
            </a:r>
            <a:r>
              <a:rPr lang="en-US" dirty="0" err="1"/>
              <a:t>Wuninitialized</a:t>
            </a:r>
            <a:endParaRPr lang="en-US" dirty="0"/>
          </a:p>
          <a:p>
            <a:pPr marL="0" indent="0">
              <a:buNone/>
            </a:pPr>
            <a:r>
              <a:rPr lang="en-US" dirty="0"/>
              <a:t>-</a:t>
            </a:r>
            <a:r>
              <a:rPr lang="en-US" dirty="0" err="1"/>
              <a:t>Wunknown</a:t>
            </a:r>
            <a:r>
              <a:rPr lang="en-US" dirty="0"/>
              <a:t>-pragmas</a:t>
            </a:r>
          </a:p>
          <a:p>
            <a:pPr marL="0" indent="0">
              <a:buNone/>
            </a:pPr>
            <a:r>
              <a:rPr lang="en-US" dirty="0"/>
              <a:t>-</a:t>
            </a:r>
            <a:r>
              <a:rPr lang="en-US" dirty="0" err="1"/>
              <a:t>Wunused</a:t>
            </a:r>
            <a:r>
              <a:rPr lang="en-US" dirty="0"/>
              <a:t>-function</a:t>
            </a:r>
          </a:p>
          <a:p>
            <a:pPr marL="0" indent="0">
              <a:buNone/>
            </a:pPr>
            <a:r>
              <a:rPr lang="en-US" dirty="0"/>
              <a:t>-</a:t>
            </a:r>
            <a:r>
              <a:rPr lang="en-US" dirty="0" err="1"/>
              <a:t>Wunused</a:t>
            </a:r>
            <a:r>
              <a:rPr lang="en-US" dirty="0"/>
              <a:t>-label</a:t>
            </a:r>
          </a:p>
          <a:p>
            <a:pPr marL="0" indent="0">
              <a:buNone/>
            </a:pPr>
            <a:r>
              <a:rPr lang="en-US" dirty="0"/>
              <a:t>-</a:t>
            </a:r>
            <a:r>
              <a:rPr lang="en-US" dirty="0" err="1"/>
              <a:t>Wunused</a:t>
            </a:r>
            <a:r>
              <a:rPr lang="en-US" dirty="0"/>
              <a:t>-value</a:t>
            </a:r>
          </a:p>
          <a:p>
            <a:pPr marL="0" indent="0">
              <a:buNone/>
            </a:pPr>
            <a:r>
              <a:rPr lang="en-US" dirty="0"/>
              <a:t>-</a:t>
            </a:r>
            <a:r>
              <a:rPr lang="en-US" dirty="0" err="1"/>
              <a:t>Wunused</a:t>
            </a:r>
            <a:r>
              <a:rPr lang="en-US" dirty="0"/>
              <a:t>-variable</a:t>
            </a:r>
          </a:p>
          <a:p>
            <a:pPr marL="0" indent="0">
              <a:buNone/>
            </a:pPr>
            <a:r>
              <a:rPr lang="en-US" dirty="0"/>
              <a:t>-</a:t>
            </a:r>
            <a:r>
              <a:rPr lang="en-US" dirty="0" err="1"/>
              <a:t>Wuse</a:t>
            </a:r>
            <a:r>
              <a:rPr lang="en-US" dirty="0"/>
              <a:t>-after-free=2</a:t>
            </a:r>
          </a:p>
          <a:p>
            <a:pPr marL="0" indent="0">
              <a:buNone/>
            </a:pPr>
            <a:r>
              <a:rPr lang="en-US" dirty="0"/>
              <a:t>-</a:t>
            </a:r>
            <a:r>
              <a:rPr lang="en-US" dirty="0" err="1"/>
              <a:t>Wvla</a:t>
            </a:r>
            <a:r>
              <a:rPr lang="en-US" dirty="0"/>
              <a:t>-parameter (C and Objective-C only)</a:t>
            </a:r>
          </a:p>
          <a:p>
            <a:pPr marL="0" indent="0">
              <a:buNone/>
            </a:pPr>
            <a:r>
              <a:rPr lang="en-US" dirty="0"/>
              <a:t>-</a:t>
            </a:r>
            <a:r>
              <a:rPr lang="en-US" dirty="0" err="1"/>
              <a:t>Wvolatile</a:t>
            </a:r>
            <a:r>
              <a:rPr lang="en-US" dirty="0"/>
              <a:t>-register-var</a:t>
            </a:r>
          </a:p>
          <a:p>
            <a:pPr marL="0" indent="0">
              <a:buNone/>
            </a:pPr>
            <a:r>
              <a:rPr lang="en-US" dirty="0"/>
              <a:t>-</a:t>
            </a:r>
            <a:r>
              <a:rPr lang="en-US" dirty="0" err="1"/>
              <a:t>Wzero</a:t>
            </a:r>
            <a:r>
              <a:rPr lang="en-US" dirty="0"/>
              <a:t>-length-bounds</a:t>
            </a:r>
          </a:p>
        </p:txBody>
      </p:sp>
    </p:spTree>
    <p:extLst>
      <p:ext uri="{BB962C8B-B14F-4D97-AF65-F5344CB8AC3E}">
        <p14:creationId xmlns:p14="http://schemas.microsoft.com/office/powerpoint/2010/main" val="12827572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DA89B-66DA-DB6A-FA85-9612440B41D4}"/>
              </a:ext>
            </a:extLst>
          </p:cNvPr>
          <p:cNvSpPr>
            <a:spLocks noGrp="1"/>
          </p:cNvSpPr>
          <p:nvPr>
            <p:ph type="title"/>
          </p:nvPr>
        </p:nvSpPr>
        <p:spPr>
          <a:xfrm>
            <a:off x="1141413" y="609600"/>
            <a:ext cx="9905998" cy="737286"/>
          </a:xfrm>
        </p:spPr>
        <p:txBody>
          <a:bodyPr/>
          <a:lstStyle/>
          <a:p>
            <a:r>
              <a:rPr lang="en-US" dirty="0"/>
              <a:t>What does </a:t>
            </a:r>
            <a:r>
              <a:rPr lang="en-US" cap="none" dirty="0"/>
              <a:t>–Wextra</a:t>
            </a:r>
            <a:r>
              <a:rPr lang="en-US" dirty="0"/>
              <a:t> cover?</a:t>
            </a:r>
          </a:p>
        </p:txBody>
      </p:sp>
      <p:sp>
        <p:nvSpPr>
          <p:cNvPr id="5" name="Content Placeholder 4">
            <a:extLst>
              <a:ext uri="{FF2B5EF4-FFF2-40B4-BE49-F238E27FC236}">
                <a16:creationId xmlns:a16="http://schemas.microsoft.com/office/drawing/2014/main" id="{E52EF29B-3149-5213-D5E9-B278414558C2}"/>
              </a:ext>
            </a:extLst>
          </p:cNvPr>
          <p:cNvSpPr>
            <a:spLocks noGrp="1"/>
          </p:cNvSpPr>
          <p:nvPr>
            <p:ph idx="1"/>
          </p:nvPr>
        </p:nvSpPr>
        <p:spPr>
          <a:xfrm>
            <a:off x="1141413" y="1346886"/>
            <a:ext cx="9905998" cy="4901513"/>
          </a:xfrm>
        </p:spPr>
        <p:txBody>
          <a:bodyPr numCol="3">
            <a:normAutofit/>
          </a:bodyPr>
          <a:lstStyle/>
          <a:p>
            <a:pPr marL="0" indent="0">
              <a:buNone/>
            </a:pPr>
            <a:r>
              <a:rPr lang="en-US" sz="800" b="0" dirty="0">
                <a:solidFill>
                  <a:srgbClr val="D4D4D4"/>
                </a:solidFill>
                <a:effectLst/>
                <a:latin typeface="Consolas" panose="020B0609020204030204" pitchFamily="49" charset="0"/>
              </a:rPr>
              <a:t>-</a:t>
            </a:r>
            <a:r>
              <a:rPr lang="en-US" sz="800" b="0" dirty="0" err="1">
                <a:solidFill>
                  <a:srgbClr val="9CDCFE"/>
                </a:solidFill>
                <a:effectLst/>
                <a:latin typeface="Consolas" panose="020B0609020204030204" pitchFamily="49" charset="0"/>
              </a:rPr>
              <a:t>Wclobbered</a:t>
            </a:r>
            <a:endParaRPr lang="en-US" sz="800" b="0" dirty="0">
              <a:solidFill>
                <a:srgbClr val="CCCCCC"/>
              </a:solidFill>
              <a:effectLst/>
              <a:latin typeface="Consolas" panose="020B0609020204030204" pitchFamily="49" charset="0"/>
            </a:endParaRPr>
          </a:p>
          <a:p>
            <a:pPr marL="0" indent="0">
              <a:buNone/>
            </a:pPr>
            <a:r>
              <a:rPr lang="en-US" sz="800" b="0" dirty="0">
                <a:solidFill>
                  <a:srgbClr val="D4D4D4"/>
                </a:solidFill>
                <a:effectLst/>
                <a:latin typeface="Consolas" panose="020B0609020204030204" pitchFamily="49" charset="0"/>
              </a:rPr>
              <a:t>-</a:t>
            </a:r>
            <a:r>
              <a:rPr lang="en-US" sz="800" b="0" dirty="0" err="1">
                <a:solidFill>
                  <a:srgbClr val="9CDCFE"/>
                </a:solidFill>
                <a:effectLst/>
                <a:latin typeface="Consolas" panose="020B0609020204030204" pitchFamily="49" charset="0"/>
              </a:rPr>
              <a:t>Wcast</a:t>
            </a:r>
            <a:r>
              <a:rPr lang="en-US" sz="800" b="0" dirty="0">
                <a:solidFill>
                  <a:srgbClr val="D4D4D4"/>
                </a:solidFill>
                <a:effectLst/>
                <a:latin typeface="Consolas" panose="020B0609020204030204" pitchFamily="49" charset="0"/>
              </a:rPr>
              <a:t>-</a:t>
            </a:r>
            <a:r>
              <a:rPr lang="en-US" sz="800" b="0" dirty="0">
                <a:solidFill>
                  <a:srgbClr val="C586C0"/>
                </a:solidFill>
                <a:effectLst/>
                <a:latin typeface="Consolas" panose="020B0609020204030204" pitchFamily="49" charset="0"/>
              </a:rPr>
              <a:t>function</a:t>
            </a:r>
            <a:r>
              <a:rPr lang="en-US" sz="800" b="0" dirty="0">
                <a:solidFill>
                  <a:srgbClr val="CCCCCC"/>
                </a:solidFill>
                <a:effectLst/>
                <a:latin typeface="Consolas" panose="020B0609020204030204" pitchFamily="49" charset="0"/>
              </a:rPr>
              <a:t>-</a:t>
            </a:r>
            <a:r>
              <a:rPr lang="en-US" sz="800" b="0" dirty="0">
                <a:solidFill>
                  <a:srgbClr val="DCDCAA"/>
                </a:solidFill>
                <a:effectLst/>
                <a:latin typeface="Consolas" panose="020B0609020204030204" pitchFamily="49" charset="0"/>
              </a:rPr>
              <a:t>type</a:t>
            </a:r>
            <a:endParaRPr lang="en-US" sz="800" b="0" dirty="0">
              <a:solidFill>
                <a:srgbClr val="CCCCCC"/>
              </a:solidFill>
              <a:effectLst/>
              <a:latin typeface="Consolas" panose="020B0609020204030204" pitchFamily="49" charset="0"/>
            </a:endParaRPr>
          </a:p>
          <a:p>
            <a:pPr marL="0" indent="0">
              <a:buNone/>
            </a:pPr>
            <a:r>
              <a:rPr lang="en-US" sz="800" b="0" dirty="0">
                <a:solidFill>
                  <a:srgbClr val="D4D4D4"/>
                </a:solidFill>
                <a:effectLst/>
                <a:latin typeface="Consolas" panose="020B0609020204030204" pitchFamily="49" charset="0"/>
              </a:rPr>
              <a:t>-</a:t>
            </a:r>
            <a:r>
              <a:rPr lang="en-US" sz="800" b="0" dirty="0" err="1">
                <a:solidFill>
                  <a:srgbClr val="9CDCFE"/>
                </a:solidFill>
                <a:effectLst/>
                <a:latin typeface="Consolas" panose="020B0609020204030204" pitchFamily="49" charset="0"/>
              </a:rPr>
              <a:t>Wdangling</a:t>
            </a:r>
            <a:r>
              <a:rPr lang="en-US" sz="800" b="0" dirty="0">
                <a:solidFill>
                  <a:srgbClr val="D4D4D4"/>
                </a:solidFill>
                <a:effectLst/>
                <a:latin typeface="Consolas" panose="020B0609020204030204" pitchFamily="49" charset="0"/>
              </a:rPr>
              <a:t>-</a:t>
            </a:r>
            <a:r>
              <a:rPr lang="en-US" sz="800" b="0" dirty="0">
                <a:solidFill>
                  <a:srgbClr val="DCDCAA"/>
                </a:solidFill>
                <a:effectLst/>
                <a:latin typeface="Consolas" panose="020B0609020204030204" pitchFamily="49" charset="0"/>
              </a:rPr>
              <a:t>reference</a:t>
            </a:r>
            <a:r>
              <a:rPr lang="en-US" sz="800" b="0" dirty="0">
                <a:solidFill>
                  <a:srgbClr val="CCCCCC"/>
                </a:solidFill>
                <a:effectLst/>
                <a:latin typeface="Consolas" panose="020B0609020204030204" pitchFamily="49" charset="0"/>
              </a:rPr>
              <a:t> (</a:t>
            </a:r>
            <a:r>
              <a:rPr lang="en-US" sz="800" b="0" dirty="0">
                <a:solidFill>
                  <a:srgbClr val="9CDCFE"/>
                </a:solidFill>
                <a:effectLst/>
                <a:latin typeface="Consolas" panose="020B0609020204030204" pitchFamily="49" charset="0"/>
              </a:rPr>
              <a:t>C</a:t>
            </a:r>
            <a:r>
              <a:rPr lang="en-US" sz="800" b="0" dirty="0">
                <a:solidFill>
                  <a:srgbClr val="D4D4D4"/>
                </a:solidFill>
                <a:effectLst/>
                <a:latin typeface="Consolas" panose="020B0609020204030204" pitchFamily="49" charset="0"/>
              </a:rPr>
              <a:t>++</a:t>
            </a:r>
            <a:r>
              <a:rPr lang="en-US" sz="800" b="0" dirty="0">
                <a:solidFill>
                  <a:srgbClr val="CCCCCC"/>
                </a:solidFill>
                <a:effectLst/>
                <a:latin typeface="Consolas" panose="020B0609020204030204" pitchFamily="49" charset="0"/>
              </a:rPr>
              <a:t> </a:t>
            </a:r>
            <a:r>
              <a:rPr lang="en-US" sz="800" b="0" dirty="0">
                <a:solidFill>
                  <a:srgbClr val="9CDCFE"/>
                </a:solidFill>
                <a:effectLst/>
                <a:latin typeface="Consolas" panose="020B0609020204030204" pitchFamily="49" charset="0"/>
              </a:rPr>
              <a:t>only</a:t>
            </a:r>
            <a:r>
              <a:rPr lang="en-US" sz="800" b="0" dirty="0">
                <a:solidFill>
                  <a:srgbClr val="CCCCCC"/>
                </a:solidFill>
                <a:effectLst/>
                <a:latin typeface="Consolas" panose="020B0609020204030204" pitchFamily="49" charset="0"/>
              </a:rPr>
              <a:t>)</a:t>
            </a:r>
          </a:p>
          <a:p>
            <a:pPr marL="0" indent="0">
              <a:buNone/>
            </a:pPr>
            <a:r>
              <a:rPr lang="en-US" sz="800" b="0" dirty="0">
                <a:solidFill>
                  <a:srgbClr val="D4D4D4"/>
                </a:solidFill>
                <a:effectLst/>
                <a:latin typeface="Consolas" panose="020B0609020204030204" pitchFamily="49" charset="0"/>
              </a:rPr>
              <a:t>-</a:t>
            </a:r>
            <a:r>
              <a:rPr lang="en-US" sz="800" b="0" dirty="0" err="1">
                <a:solidFill>
                  <a:srgbClr val="9CDCFE"/>
                </a:solidFill>
                <a:effectLst/>
                <a:latin typeface="Consolas" panose="020B0609020204030204" pitchFamily="49" charset="0"/>
              </a:rPr>
              <a:t>Wdeprecated</a:t>
            </a:r>
            <a:r>
              <a:rPr lang="en-US" sz="800" b="0" dirty="0">
                <a:solidFill>
                  <a:srgbClr val="D4D4D4"/>
                </a:solidFill>
                <a:effectLst/>
                <a:latin typeface="Consolas" panose="020B0609020204030204" pitchFamily="49" charset="0"/>
              </a:rPr>
              <a:t>-</a:t>
            </a:r>
            <a:r>
              <a:rPr lang="en-US" sz="800" b="0" dirty="0">
                <a:solidFill>
                  <a:srgbClr val="DCDCAA"/>
                </a:solidFill>
                <a:effectLst/>
                <a:latin typeface="Consolas" panose="020B0609020204030204" pitchFamily="49" charset="0"/>
              </a:rPr>
              <a:t>copy</a:t>
            </a:r>
            <a:r>
              <a:rPr lang="en-US" sz="800" b="0" dirty="0">
                <a:solidFill>
                  <a:srgbClr val="CCCCCC"/>
                </a:solidFill>
                <a:effectLst/>
                <a:latin typeface="Consolas" panose="020B0609020204030204" pitchFamily="49" charset="0"/>
              </a:rPr>
              <a:t> (</a:t>
            </a:r>
            <a:r>
              <a:rPr lang="en-US" sz="800" b="0" dirty="0">
                <a:solidFill>
                  <a:srgbClr val="9CDCFE"/>
                </a:solidFill>
                <a:effectLst/>
                <a:latin typeface="Consolas" panose="020B0609020204030204" pitchFamily="49" charset="0"/>
              </a:rPr>
              <a:t>C</a:t>
            </a:r>
            <a:r>
              <a:rPr lang="en-US" sz="800" b="0" dirty="0">
                <a:solidFill>
                  <a:srgbClr val="D4D4D4"/>
                </a:solidFill>
                <a:effectLst/>
                <a:latin typeface="Consolas" panose="020B0609020204030204" pitchFamily="49" charset="0"/>
              </a:rPr>
              <a:t>++</a:t>
            </a:r>
            <a:r>
              <a:rPr lang="en-US" sz="800" b="0" dirty="0">
                <a:solidFill>
                  <a:srgbClr val="CCCCCC"/>
                </a:solidFill>
                <a:effectLst/>
                <a:latin typeface="Consolas" panose="020B0609020204030204" pitchFamily="49" charset="0"/>
              </a:rPr>
              <a:t> </a:t>
            </a:r>
            <a:r>
              <a:rPr lang="en-US" sz="800" b="0" dirty="0">
                <a:solidFill>
                  <a:srgbClr val="9CDCFE"/>
                </a:solidFill>
                <a:effectLst/>
                <a:latin typeface="Consolas" panose="020B0609020204030204" pitchFamily="49" charset="0"/>
              </a:rPr>
              <a:t>only</a:t>
            </a:r>
            <a:r>
              <a:rPr lang="en-US" sz="800" b="0" dirty="0">
                <a:solidFill>
                  <a:srgbClr val="CCCCCC"/>
                </a:solidFill>
                <a:effectLst/>
                <a:latin typeface="Consolas" panose="020B0609020204030204" pitchFamily="49" charset="0"/>
              </a:rPr>
              <a:t>)</a:t>
            </a:r>
          </a:p>
          <a:p>
            <a:pPr marL="0" indent="0">
              <a:buNone/>
            </a:pPr>
            <a:r>
              <a:rPr lang="en-US" sz="800" b="0" dirty="0">
                <a:solidFill>
                  <a:srgbClr val="D4D4D4"/>
                </a:solidFill>
                <a:effectLst/>
                <a:latin typeface="Consolas" panose="020B0609020204030204" pitchFamily="49" charset="0"/>
              </a:rPr>
              <a:t>-</a:t>
            </a:r>
            <a:r>
              <a:rPr lang="en-US" sz="800" b="0" dirty="0" err="1">
                <a:solidFill>
                  <a:srgbClr val="9CDCFE"/>
                </a:solidFill>
                <a:effectLst/>
                <a:latin typeface="Consolas" panose="020B0609020204030204" pitchFamily="49" charset="0"/>
              </a:rPr>
              <a:t>Wempty</a:t>
            </a:r>
            <a:r>
              <a:rPr lang="en-US" sz="800" b="0" dirty="0">
                <a:solidFill>
                  <a:srgbClr val="D4D4D4"/>
                </a:solidFill>
                <a:effectLst/>
                <a:latin typeface="Consolas" panose="020B0609020204030204" pitchFamily="49" charset="0"/>
              </a:rPr>
              <a:t>-</a:t>
            </a:r>
            <a:r>
              <a:rPr lang="en-US" sz="800" b="0" dirty="0">
                <a:solidFill>
                  <a:srgbClr val="9CDCFE"/>
                </a:solidFill>
                <a:effectLst/>
                <a:latin typeface="Consolas" panose="020B0609020204030204" pitchFamily="49" charset="0"/>
              </a:rPr>
              <a:t>body</a:t>
            </a:r>
            <a:endParaRPr lang="en-US" sz="800" b="0" dirty="0">
              <a:solidFill>
                <a:srgbClr val="CCCCCC"/>
              </a:solidFill>
              <a:effectLst/>
              <a:latin typeface="Consolas" panose="020B0609020204030204" pitchFamily="49" charset="0"/>
            </a:endParaRPr>
          </a:p>
          <a:p>
            <a:pPr marL="0" indent="0">
              <a:buNone/>
            </a:pPr>
            <a:r>
              <a:rPr lang="en-US" sz="800" b="0" dirty="0">
                <a:solidFill>
                  <a:srgbClr val="D4D4D4"/>
                </a:solidFill>
                <a:effectLst/>
                <a:latin typeface="Consolas" panose="020B0609020204030204" pitchFamily="49" charset="0"/>
              </a:rPr>
              <a:t>-</a:t>
            </a:r>
            <a:r>
              <a:rPr lang="en-US" sz="800" b="0" dirty="0" err="1">
                <a:solidFill>
                  <a:srgbClr val="9CDCFE"/>
                </a:solidFill>
                <a:effectLst/>
                <a:latin typeface="Consolas" panose="020B0609020204030204" pitchFamily="49" charset="0"/>
              </a:rPr>
              <a:t>Wenum</a:t>
            </a:r>
            <a:r>
              <a:rPr lang="en-US" sz="800" b="0" dirty="0">
                <a:solidFill>
                  <a:srgbClr val="D4D4D4"/>
                </a:solidFill>
                <a:effectLst/>
                <a:latin typeface="Consolas" panose="020B0609020204030204" pitchFamily="49" charset="0"/>
              </a:rPr>
              <a:t>-</a:t>
            </a:r>
            <a:r>
              <a:rPr lang="en-US" sz="800" b="0" dirty="0">
                <a:solidFill>
                  <a:srgbClr val="DCDCAA"/>
                </a:solidFill>
                <a:effectLst/>
                <a:latin typeface="Consolas" panose="020B0609020204030204" pitchFamily="49" charset="0"/>
              </a:rPr>
              <a:t>conversion</a:t>
            </a:r>
            <a:r>
              <a:rPr lang="en-US" sz="800" b="0" dirty="0">
                <a:solidFill>
                  <a:srgbClr val="CCCCCC"/>
                </a:solidFill>
                <a:effectLst/>
                <a:latin typeface="Consolas" panose="020B0609020204030204" pitchFamily="49" charset="0"/>
              </a:rPr>
              <a:t> (</a:t>
            </a:r>
            <a:r>
              <a:rPr lang="en-US" sz="800" b="0" dirty="0">
                <a:solidFill>
                  <a:srgbClr val="9CDCFE"/>
                </a:solidFill>
                <a:effectLst/>
                <a:latin typeface="Consolas" panose="020B0609020204030204" pitchFamily="49" charset="0"/>
              </a:rPr>
              <a:t>C</a:t>
            </a:r>
            <a:r>
              <a:rPr lang="en-US" sz="800" b="0" dirty="0">
                <a:solidFill>
                  <a:srgbClr val="CCCCCC"/>
                </a:solidFill>
                <a:effectLst/>
                <a:latin typeface="Consolas" panose="020B0609020204030204" pitchFamily="49" charset="0"/>
              </a:rPr>
              <a:t> </a:t>
            </a:r>
            <a:r>
              <a:rPr lang="en-US" sz="800" b="0" dirty="0">
                <a:solidFill>
                  <a:srgbClr val="9CDCFE"/>
                </a:solidFill>
                <a:effectLst/>
                <a:latin typeface="Consolas" panose="020B0609020204030204" pitchFamily="49" charset="0"/>
              </a:rPr>
              <a:t>only</a:t>
            </a:r>
            <a:r>
              <a:rPr lang="en-US" sz="800" b="0" dirty="0">
                <a:solidFill>
                  <a:srgbClr val="CCCCCC"/>
                </a:solidFill>
                <a:effectLst/>
                <a:latin typeface="Consolas" panose="020B0609020204030204" pitchFamily="49" charset="0"/>
              </a:rPr>
              <a:t>)</a:t>
            </a:r>
          </a:p>
          <a:p>
            <a:pPr marL="0" indent="0">
              <a:buNone/>
            </a:pPr>
            <a:r>
              <a:rPr lang="en-US" sz="800" b="0" dirty="0">
                <a:solidFill>
                  <a:srgbClr val="D4D4D4"/>
                </a:solidFill>
                <a:effectLst/>
                <a:latin typeface="Consolas" panose="020B0609020204030204" pitchFamily="49" charset="0"/>
              </a:rPr>
              <a:t>-</a:t>
            </a:r>
            <a:r>
              <a:rPr lang="en-US" sz="800" b="0" dirty="0" err="1">
                <a:solidFill>
                  <a:srgbClr val="9CDCFE"/>
                </a:solidFill>
                <a:effectLst/>
                <a:latin typeface="Consolas" panose="020B0609020204030204" pitchFamily="49" charset="0"/>
              </a:rPr>
              <a:t>Wignored</a:t>
            </a:r>
            <a:r>
              <a:rPr lang="en-US" sz="800" b="0" dirty="0">
                <a:solidFill>
                  <a:srgbClr val="D4D4D4"/>
                </a:solidFill>
                <a:effectLst/>
                <a:latin typeface="Consolas" panose="020B0609020204030204" pitchFamily="49" charset="0"/>
              </a:rPr>
              <a:t>-</a:t>
            </a:r>
            <a:r>
              <a:rPr lang="en-US" sz="800" b="0" dirty="0">
                <a:solidFill>
                  <a:srgbClr val="9CDCFE"/>
                </a:solidFill>
                <a:effectLst/>
                <a:latin typeface="Consolas" panose="020B0609020204030204" pitchFamily="49" charset="0"/>
              </a:rPr>
              <a:t>qualifiers</a:t>
            </a:r>
            <a:endParaRPr lang="en-US" sz="800" b="0" dirty="0">
              <a:solidFill>
                <a:srgbClr val="CCCCCC"/>
              </a:solidFill>
              <a:effectLst/>
              <a:latin typeface="Consolas" panose="020B0609020204030204" pitchFamily="49" charset="0"/>
            </a:endParaRPr>
          </a:p>
          <a:p>
            <a:pPr marL="0" indent="0">
              <a:buNone/>
            </a:pPr>
            <a:r>
              <a:rPr lang="en-US" sz="800" b="0" dirty="0">
                <a:solidFill>
                  <a:srgbClr val="D4D4D4"/>
                </a:solidFill>
                <a:effectLst/>
                <a:latin typeface="Consolas" panose="020B0609020204030204" pitchFamily="49" charset="0"/>
              </a:rPr>
              <a:t>-</a:t>
            </a:r>
            <a:r>
              <a:rPr lang="en-US" sz="800" b="0" dirty="0" err="1">
                <a:solidFill>
                  <a:srgbClr val="9CDCFE"/>
                </a:solidFill>
                <a:effectLst/>
                <a:latin typeface="Consolas" panose="020B0609020204030204" pitchFamily="49" charset="0"/>
              </a:rPr>
              <a:t>Wimplicit</a:t>
            </a:r>
            <a:r>
              <a:rPr lang="en-US" sz="800" b="0" dirty="0" err="1">
                <a:solidFill>
                  <a:srgbClr val="D4D4D4"/>
                </a:solidFill>
                <a:effectLst/>
                <a:latin typeface="Consolas" panose="020B0609020204030204" pitchFamily="49" charset="0"/>
              </a:rPr>
              <a:t>-</a:t>
            </a:r>
            <a:r>
              <a:rPr lang="en-US" sz="800" b="0" dirty="0" err="1">
                <a:solidFill>
                  <a:srgbClr val="9CDCFE"/>
                </a:solidFill>
                <a:effectLst/>
                <a:latin typeface="Consolas" panose="020B0609020204030204" pitchFamily="49" charset="0"/>
              </a:rPr>
              <a:t>fallthrough</a:t>
            </a:r>
            <a:r>
              <a:rPr lang="en-US" sz="800" b="0" dirty="0">
                <a:solidFill>
                  <a:srgbClr val="D4D4D4"/>
                </a:solidFill>
                <a:effectLst/>
                <a:latin typeface="Consolas" panose="020B0609020204030204" pitchFamily="49" charset="0"/>
              </a:rPr>
              <a:t>=</a:t>
            </a:r>
            <a:r>
              <a:rPr lang="en-US" sz="800" b="0" dirty="0">
                <a:solidFill>
                  <a:srgbClr val="B5CEA8"/>
                </a:solidFill>
                <a:effectLst/>
                <a:latin typeface="Consolas" panose="020B0609020204030204" pitchFamily="49" charset="0"/>
              </a:rPr>
              <a:t>3</a:t>
            </a:r>
            <a:endParaRPr lang="en-US" sz="800" b="0" dirty="0">
              <a:solidFill>
                <a:srgbClr val="CCCCCC"/>
              </a:solidFill>
              <a:effectLst/>
              <a:latin typeface="Consolas" panose="020B0609020204030204" pitchFamily="49" charset="0"/>
            </a:endParaRPr>
          </a:p>
          <a:p>
            <a:pPr marL="0" indent="0">
              <a:buNone/>
            </a:pPr>
            <a:r>
              <a:rPr lang="en-US" sz="800" b="0" dirty="0">
                <a:solidFill>
                  <a:srgbClr val="D4D4D4"/>
                </a:solidFill>
                <a:effectLst/>
                <a:latin typeface="Consolas" panose="020B0609020204030204" pitchFamily="49" charset="0"/>
              </a:rPr>
              <a:t>-</a:t>
            </a:r>
            <a:r>
              <a:rPr lang="en-US" sz="800" b="0" dirty="0" err="1">
                <a:solidFill>
                  <a:srgbClr val="9CDCFE"/>
                </a:solidFill>
                <a:effectLst/>
                <a:latin typeface="Consolas" panose="020B0609020204030204" pitchFamily="49" charset="0"/>
              </a:rPr>
              <a:t>Wmissing</a:t>
            </a:r>
            <a:r>
              <a:rPr lang="en-US" sz="800" b="0" dirty="0">
                <a:solidFill>
                  <a:srgbClr val="D4D4D4"/>
                </a:solidFill>
                <a:effectLst/>
                <a:latin typeface="Consolas" panose="020B0609020204030204" pitchFamily="49" charset="0"/>
              </a:rPr>
              <a:t>-</a:t>
            </a:r>
            <a:r>
              <a:rPr lang="en-US" sz="800" b="0" dirty="0">
                <a:solidFill>
                  <a:srgbClr val="9CDCFE"/>
                </a:solidFill>
                <a:effectLst/>
                <a:latin typeface="Consolas" panose="020B0609020204030204" pitchFamily="49" charset="0"/>
              </a:rPr>
              <a:t>field</a:t>
            </a:r>
            <a:r>
              <a:rPr lang="en-US" sz="800" b="0" dirty="0">
                <a:solidFill>
                  <a:srgbClr val="D4D4D4"/>
                </a:solidFill>
                <a:effectLst/>
                <a:latin typeface="Consolas" panose="020B0609020204030204" pitchFamily="49" charset="0"/>
              </a:rPr>
              <a:t>-</a:t>
            </a:r>
            <a:r>
              <a:rPr lang="en-US" sz="800" b="0" dirty="0">
                <a:solidFill>
                  <a:srgbClr val="9CDCFE"/>
                </a:solidFill>
                <a:effectLst/>
                <a:latin typeface="Consolas" panose="020B0609020204030204" pitchFamily="49" charset="0"/>
              </a:rPr>
              <a:t>initializers</a:t>
            </a:r>
            <a:endParaRPr lang="en-US" sz="800" b="0" dirty="0">
              <a:solidFill>
                <a:srgbClr val="CCCCCC"/>
              </a:solidFill>
              <a:effectLst/>
              <a:latin typeface="Consolas" panose="020B0609020204030204" pitchFamily="49" charset="0"/>
            </a:endParaRPr>
          </a:p>
          <a:p>
            <a:pPr marL="0" indent="0">
              <a:buNone/>
            </a:pPr>
            <a:r>
              <a:rPr lang="en-US" sz="800" b="0" dirty="0">
                <a:solidFill>
                  <a:srgbClr val="D4D4D4"/>
                </a:solidFill>
                <a:effectLst/>
                <a:latin typeface="Consolas" panose="020B0609020204030204" pitchFamily="49" charset="0"/>
              </a:rPr>
              <a:t>-</a:t>
            </a:r>
            <a:r>
              <a:rPr lang="en-US" sz="800" b="0" dirty="0" err="1">
                <a:solidFill>
                  <a:srgbClr val="9CDCFE"/>
                </a:solidFill>
                <a:effectLst/>
                <a:latin typeface="Consolas" panose="020B0609020204030204" pitchFamily="49" charset="0"/>
              </a:rPr>
              <a:t>Wmissing</a:t>
            </a:r>
            <a:r>
              <a:rPr lang="en-US" sz="800" b="0" dirty="0">
                <a:solidFill>
                  <a:srgbClr val="D4D4D4"/>
                </a:solidFill>
                <a:effectLst/>
                <a:latin typeface="Consolas" panose="020B0609020204030204" pitchFamily="49" charset="0"/>
              </a:rPr>
              <a:t>-</a:t>
            </a:r>
            <a:r>
              <a:rPr lang="en-US" sz="800" b="0" dirty="0">
                <a:solidFill>
                  <a:srgbClr val="9CDCFE"/>
                </a:solidFill>
                <a:effectLst/>
                <a:latin typeface="Consolas" panose="020B0609020204030204" pitchFamily="49" charset="0"/>
              </a:rPr>
              <a:t>parameter</a:t>
            </a:r>
            <a:r>
              <a:rPr lang="en-US" sz="800" b="0" dirty="0">
                <a:solidFill>
                  <a:srgbClr val="D4D4D4"/>
                </a:solidFill>
                <a:effectLst/>
                <a:latin typeface="Consolas" panose="020B0609020204030204" pitchFamily="49" charset="0"/>
              </a:rPr>
              <a:t>-</a:t>
            </a:r>
            <a:r>
              <a:rPr lang="en-US" sz="800" b="0" dirty="0">
                <a:solidFill>
                  <a:srgbClr val="DCDCAA"/>
                </a:solidFill>
                <a:effectLst/>
                <a:latin typeface="Consolas" panose="020B0609020204030204" pitchFamily="49" charset="0"/>
              </a:rPr>
              <a:t>type</a:t>
            </a:r>
            <a:r>
              <a:rPr lang="en-US" sz="800" b="0" dirty="0">
                <a:solidFill>
                  <a:srgbClr val="CCCCCC"/>
                </a:solidFill>
                <a:effectLst/>
                <a:latin typeface="Consolas" panose="020B0609020204030204" pitchFamily="49" charset="0"/>
              </a:rPr>
              <a:t> (</a:t>
            </a:r>
            <a:r>
              <a:rPr lang="en-US" sz="800" b="0" dirty="0">
                <a:solidFill>
                  <a:srgbClr val="9CDCFE"/>
                </a:solidFill>
                <a:effectLst/>
                <a:latin typeface="Consolas" panose="020B0609020204030204" pitchFamily="49" charset="0"/>
              </a:rPr>
              <a:t>C</a:t>
            </a:r>
            <a:r>
              <a:rPr lang="en-US" sz="800" b="0" dirty="0">
                <a:solidFill>
                  <a:srgbClr val="CCCCCC"/>
                </a:solidFill>
                <a:effectLst/>
                <a:latin typeface="Consolas" panose="020B0609020204030204" pitchFamily="49" charset="0"/>
              </a:rPr>
              <a:t> </a:t>
            </a:r>
            <a:r>
              <a:rPr lang="en-US" sz="800" b="0" dirty="0">
                <a:solidFill>
                  <a:srgbClr val="9CDCFE"/>
                </a:solidFill>
                <a:effectLst/>
                <a:latin typeface="Consolas" panose="020B0609020204030204" pitchFamily="49" charset="0"/>
              </a:rPr>
              <a:t>only</a:t>
            </a:r>
            <a:r>
              <a:rPr lang="en-US" sz="800" b="0" dirty="0">
                <a:solidFill>
                  <a:srgbClr val="CCCCCC"/>
                </a:solidFill>
                <a:effectLst/>
                <a:latin typeface="Consolas" panose="020B0609020204030204" pitchFamily="49" charset="0"/>
              </a:rPr>
              <a:t>)</a:t>
            </a:r>
          </a:p>
          <a:p>
            <a:pPr marL="0" indent="0">
              <a:buNone/>
            </a:pPr>
            <a:r>
              <a:rPr lang="en-US" sz="800" b="0" dirty="0">
                <a:solidFill>
                  <a:srgbClr val="D4D4D4"/>
                </a:solidFill>
                <a:effectLst/>
                <a:latin typeface="Consolas" panose="020B0609020204030204" pitchFamily="49" charset="0"/>
              </a:rPr>
              <a:t>-</a:t>
            </a:r>
            <a:r>
              <a:rPr lang="en-US" sz="800" b="0" dirty="0" err="1">
                <a:solidFill>
                  <a:srgbClr val="9CDCFE"/>
                </a:solidFill>
                <a:effectLst/>
                <a:latin typeface="Consolas" panose="020B0609020204030204" pitchFamily="49" charset="0"/>
              </a:rPr>
              <a:t>Wold</a:t>
            </a:r>
            <a:r>
              <a:rPr lang="en-US" sz="800" b="0" dirty="0">
                <a:solidFill>
                  <a:srgbClr val="D4D4D4"/>
                </a:solidFill>
                <a:effectLst/>
                <a:latin typeface="Consolas" panose="020B0609020204030204" pitchFamily="49" charset="0"/>
              </a:rPr>
              <a:t>-</a:t>
            </a:r>
            <a:r>
              <a:rPr lang="en-US" sz="800" b="0" dirty="0">
                <a:solidFill>
                  <a:srgbClr val="9CDCFE"/>
                </a:solidFill>
                <a:effectLst/>
                <a:latin typeface="Consolas" panose="020B0609020204030204" pitchFamily="49" charset="0"/>
              </a:rPr>
              <a:t>style</a:t>
            </a:r>
            <a:r>
              <a:rPr lang="en-US" sz="800" b="0" dirty="0">
                <a:solidFill>
                  <a:srgbClr val="D4D4D4"/>
                </a:solidFill>
                <a:effectLst/>
                <a:latin typeface="Consolas" panose="020B0609020204030204" pitchFamily="49" charset="0"/>
              </a:rPr>
              <a:t>-</a:t>
            </a:r>
            <a:r>
              <a:rPr lang="en-US" sz="800" b="0" dirty="0">
                <a:solidFill>
                  <a:srgbClr val="DCDCAA"/>
                </a:solidFill>
                <a:effectLst/>
                <a:latin typeface="Consolas" panose="020B0609020204030204" pitchFamily="49" charset="0"/>
              </a:rPr>
              <a:t>declaration</a:t>
            </a:r>
            <a:r>
              <a:rPr lang="en-US" sz="800" b="0" dirty="0">
                <a:solidFill>
                  <a:srgbClr val="CCCCCC"/>
                </a:solidFill>
                <a:effectLst/>
                <a:latin typeface="Consolas" panose="020B0609020204030204" pitchFamily="49" charset="0"/>
              </a:rPr>
              <a:t> (</a:t>
            </a:r>
            <a:r>
              <a:rPr lang="en-US" sz="800" b="0" dirty="0">
                <a:solidFill>
                  <a:srgbClr val="9CDCFE"/>
                </a:solidFill>
                <a:effectLst/>
                <a:latin typeface="Consolas" panose="020B0609020204030204" pitchFamily="49" charset="0"/>
              </a:rPr>
              <a:t>C</a:t>
            </a:r>
            <a:r>
              <a:rPr lang="en-US" sz="800" b="0" dirty="0">
                <a:solidFill>
                  <a:srgbClr val="CCCCCC"/>
                </a:solidFill>
                <a:effectLst/>
                <a:latin typeface="Consolas" panose="020B0609020204030204" pitchFamily="49" charset="0"/>
              </a:rPr>
              <a:t> </a:t>
            </a:r>
            <a:r>
              <a:rPr lang="en-US" sz="800" b="0" dirty="0">
                <a:solidFill>
                  <a:srgbClr val="9CDCFE"/>
                </a:solidFill>
                <a:effectLst/>
                <a:latin typeface="Consolas" panose="020B0609020204030204" pitchFamily="49" charset="0"/>
              </a:rPr>
              <a:t>only</a:t>
            </a:r>
            <a:r>
              <a:rPr lang="en-US" sz="800" b="0" dirty="0">
                <a:solidFill>
                  <a:srgbClr val="CCCCCC"/>
                </a:solidFill>
                <a:effectLst/>
                <a:latin typeface="Consolas" panose="020B0609020204030204" pitchFamily="49" charset="0"/>
              </a:rPr>
              <a:t>)</a:t>
            </a:r>
          </a:p>
          <a:p>
            <a:pPr marL="0" indent="0">
              <a:buNone/>
            </a:pPr>
            <a:r>
              <a:rPr lang="en-US" sz="800" b="0" dirty="0">
                <a:solidFill>
                  <a:srgbClr val="D4D4D4"/>
                </a:solidFill>
                <a:effectLst/>
                <a:latin typeface="Consolas" panose="020B0609020204030204" pitchFamily="49" charset="0"/>
              </a:rPr>
              <a:t>-</a:t>
            </a:r>
            <a:r>
              <a:rPr lang="en-US" sz="800" b="0" dirty="0" err="1">
                <a:solidFill>
                  <a:srgbClr val="9CDCFE"/>
                </a:solidFill>
                <a:effectLst/>
                <a:latin typeface="Consolas" panose="020B0609020204030204" pitchFamily="49" charset="0"/>
              </a:rPr>
              <a:t>Woverride</a:t>
            </a:r>
            <a:r>
              <a:rPr lang="en-US" sz="800" b="0" dirty="0" err="1">
                <a:solidFill>
                  <a:srgbClr val="D4D4D4"/>
                </a:solidFill>
                <a:effectLst/>
                <a:latin typeface="Consolas" panose="020B0609020204030204" pitchFamily="49" charset="0"/>
              </a:rPr>
              <a:t>-</a:t>
            </a:r>
            <a:r>
              <a:rPr lang="en-US" sz="800" b="0" dirty="0" err="1">
                <a:solidFill>
                  <a:srgbClr val="9CDCFE"/>
                </a:solidFill>
                <a:effectLst/>
                <a:latin typeface="Consolas" panose="020B0609020204030204" pitchFamily="49" charset="0"/>
              </a:rPr>
              <a:t>init</a:t>
            </a:r>
            <a:endParaRPr lang="en-US" sz="800" b="0" dirty="0">
              <a:solidFill>
                <a:srgbClr val="CCCCCC"/>
              </a:solidFill>
              <a:effectLst/>
              <a:latin typeface="Consolas" panose="020B0609020204030204" pitchFamily="49" charset="0"/>
            </a:endParaRPr>
          </a:p>
          <a:p>
            <a:pPr marL="0" indent="0">
              <a:buNone/>
            </a:pPr>
            <a:r>
              <a:rPr lang="en-US" sz="800" b="0" dirty="0">
                <a:solidFill>
                  <a:srgbClr val="D4D4D4"/>
                </a:solidFill>
                <a:effectLst/>
                <a:latin typeface="Consolas" panose="020B0609020204030204" pitchFamily="49" charset="0"/>
              </a:rPr>
              <a:t>-</a:t>
            </a:r>
            <a:r>
              <a:rPr lang="en-US" sz="800" b="0" dirty="0" err="1">
                <a:solidFill>
                  <a:srgbClr val="9CDCFE"/>
                </a:solidFill>
                <a:effectLst/>
                <a:latin typeface="Consolas" panose="020B0609020204030204" pitchFamily="49" charset="0"/>
              </a:rPr>
              <a:t>Wsign</a:t>
            </a:r>
            <a:r>
              <a:rPr lang="en-US" sz="800" b="0" dirty="0">
                <a:solidFill>
                  <a:srgbClr val="D4D4D4"/>
                </a:solidFill>
                <a:effectLst/>
                <a:latin typeface="Consolas" panose="020B0609020204030204" pitchFamily="49" charset="0"/>
              </a:rPr>
              <a:t>-</a:t>
            </a:r>
            <a:r>
              <a:rPr lang="en-US" sz="800" b="0" dirty="0">
                <a:solidFill>
                  <a:srgbClr val="DCDCAA"/>
                </a:solidFill>
                <a:effectLst/>
                <a:latin typeface="Consolas" panose="020B0609020204030204" pitchFamily="49" charset="0"/>
              </a:rPr>
              <a:t>compare</a:t>
            </a:r>
            <a:r>
              <a:rPr lang="en-US" sz="800" b="0" dirty="0">
                <a:solidFill>
                  <a:srgbClr val="CCCCCC"/>
                </a:solidFill>
                <a:effectLst/>
                <a:latin typeface="Consolas" panose="020B0609020204030204" pitchFamily="49" charset="0"/>
              </a:rPr>
              <a:t> (</a:t>
            </a:r>
            <a:r>
              <a:rPr lang="en-US" sz="800" b="0" dirty="0">
                <a:solidFill>
                  <a:srgbClr val="9CDCFE"/>
                </a:solidFill>
                <a:effectLst/>
                <a:latin typeface="Consolas" panose="020B0609020204030204" pitchFamily="49" charset="0"/>
              </a:rPr>
              <a:t>C</a:t>
            </a:r>
            <a:r>
              <a:rPr lang="en-US" sz="800" b="0" dirty="0">
                <a:solidFill>
                  <a:srgbClr val="CCCCCC"/>
                </a:solidFill>
                <a:effectLst/>
                <a:latin typeface="Consolas" panose="020B0609020204030204" pitchFamily="49" charset="0"/>
              </a:rPr>
              <a:t> </a:t>
            </a:r>
            <a:r>
              <a:rPr lang="en-US" sz="800" b="0" dirty="0">
                <a:solidFill>
                  <a:srgbClr val="9CDCFE"/>
                </a:solidFill>
                <a:effectLst/>
                <a:latin typeface="Consolas" panose="020B0609020204030204" pitchFamily="49" charset="0"/>
              </a:rPr>
              <a:t>only</a:t>
            </a:r>
            <a:r>
              <a:rPr lang="en-US" sz="800" b="0" dirty="0">
                <a:solidFill>
                  <a:srgbClr val="CCCCCC"/>
                </a:solidFill>
                <a:effectLst/>
                <a:latin typeface="Consolas" panose="020B0609020204030204" pitchFamily="49" charset="0"/>
              </a:rPr>
              <a:t>)</a:t>
            </a:r>
          </a:p>
          <a:p>
            <a:pPr marL="0" indent="0">
              <a:buNone/>
            </a:pPr>
            <a:r>
              <a:rPr lang="en-US" sz="800" b="0" dirty="0">
                <a:solidFill>
                  <a:srgbClr val="D4D4D4"/>
                </a:solidFill>
                <a:effectLst/>
                <a:latin typeface="Consolas" panose="020B0609020204030204" pitchFamily="49" charset="0"/>
              </a:rPr>
              <a:t>-</a:t>
            </a:r>
            <a:r>
              <a:rPr lang="en-US" sz="800" b="0" dirty="0" err="1">
                <a:solidFill>
                  <a:srgbClr val="9CDCFE"/>
                </a:solidFill>
                <a:effectLst/>
                <a:latin typeface="Consolas" panose="020B0609020204030204" pitchFamily="49" charset="0"/>
              </a:rPr>
              <a:t>Wstring</a:t>
            </a:r>
            <a:r>
              <a:rPr lang="en-US" sz="800" b="0" dirty="0">
                <a:solidFill>
                  <a:srgbClr val="D4D4D4"/>
                </a:solidFill>
                <a:effectLst/>
                <a:latin typeface="Consolas" panose="020B0609020204030204" pitchFamily="49" charset="0"/>
              </a:rPr>
              <a:t>-</a:t>
            </a:r>
            <a:r>
              <a:rPr lang="en-US" sz="800" b="0" dirty="0">
                <a:solidFill>
                  <a:srgbClr val="9CDCFE"/>
                </a:solidFill>
                <a:effectLst/>
                <a:latin typeface="Consolas" panose="020B0609020204030204" pitchFamily="49" charset="0"/>
              </a:rPr>
              <a:t>compare</a:t>
            </a:r>
            <a:endParaRPr lang="en-US" sz="800" b="0" dirty="0">
              <a:solidFill>
                <a:srgbClr val="CCCCCC"/>
              </a:solidFill>
              <a:effectLst/>
              <a:latin typeface="Consolas" panose="020B0609020204030204" pitchFamily="49" charset="0"/>
            </a:endParaRPr>
          </a:p>
          <a:p>
            <a:pPr marL="0" indent="0">
              <a:buNone/>
            </a:pPr>
            <a:r>
              <a:rPr lang="en-US" sz="800" b="0" dirty="0">
                <a:solidFill>
                  <a:srgbClr val="D4D4D4"/>
                </a:solidFill>
                <a:effectLst/>
                <a:latin typeface="Consolas" panose="020B0609020204030204" pitchFamily="49" charset="0"/>
              </a:rPr>
              <a:t>-</a:t>
            </a:r>
            <a:r>
              <a:rPr lang="en-US" sz="800" b="0" dirty="0" err="1">
                <a:solidFill>
                  <a:srgbClr val="9CDCFE"/>
                </a:solidFill>
                <a:effectLst/>
                <a:latin typeface="Consolas" panose="020B0609020204030204" pitchFamily="49" charset="0"/>
              </a:rPr>
              <a:t>Wredundant</a:t>
            </a:r>
            <a:r>
              <a:rPr lang="en-US" sz="800" b="0" dirty="0">
                <a:solidFill>
                  <a:srgbClr val="D4D4D4"/>
                </a:solidFill>
                <a:effectLst/>
                <a:latin typeface="Consolas" panose="020B0609020204030204" pitchFamily="49" charset="0"/>
              </a:rPr>
              <a:t>-</a:t>
            </a:r>
            <a:r>
              <a:rPr lang="en-US" sz="800" b="0" dirty="0">
                <a:solidFill>
                  <a:srgbClr val="DCDCAA"/>
                </a:solidFill>
                <a:effectLst/>
                <a:latin typeface="Consolas" panose="020B0609020204030204" pitchFamily="49" charset="0"/>
              </a:rPr>
              <a:t>move</a:t>
            </a:r>
            <a:r>
              <a:rPr lang="en-US" sz="800" b="0" dirty="0">
                <a:solidFill>
                  <a:srgbClr val="CCCCCC"/>
                </a:solidFill>
                <a:effectLst/>
                <a:latin typeface="Consolas" panose="020B0609020204030204" pitchFamily="49" charset="0"/>
              </a:rPr>
              <a:t> (</a:t>
            </a:r>
            <a:r>
              <a:rPr lang="en-US" sz="800" b="0" dirty="0">
                <a:solidFill>
                  <a:srgbClr val="9CDCFE"/>
                </a:solidFill>
                <a:effectLst/>
                <a:latin typeface="Consolas" panose="020B0609020204030204" pitchFamily="49" charset="0"/>
              </a:rPr>
              <a:t>only</a:t>
            </a:r>
            <a:r>
              <a:rPr lang="en-US" sz="800" b="0" dirty="0">
                <a:solidFill>
                  <a:srgbClr val="CCCCCC"/>
                </a:solidFill>
                <a:effectLst/>
                <a:latin typeface="Consolas" panose="020B0609020204030204" pitchFamily="49" charset="0"/>
              </a:rPr>
              <a:t> </a:t>
            </a:r>
            <a:r>
              <a:rPr lang="en-US" sz="800" b="0" dirty="0">
                <a:solidFill>
                  <a:srgbClr val="C586C0"/>
                </a:solidFill>
                <a:effectLst/>
                <a:latin typeface="Consolas" panose="020B0609020204030204" pitchFamily="49" charset="0"/>
              </a:rPr>
              <a:t>for</a:t>
            </a:r>
            <a:r>
              <a:rPr lang="en-US" sz="800" b="0" dirty="0">
                <a:solidFill>
                  <a:srgbClr val="CCCCCC"/>
                </a:solidFill>
                <a:effectLst/>
                <a:latin typeface="Consolas" panose="020B0609020204030204" pitchFamily="49" charset="0"/>
              </a:rPr>
              <a:t> </a:t>
            </a:r>
            <a:r>
              <a:rPr lang="en-US" sz="800" b="0" dirty="0">
                <a:solidFill>
                  <a:srgbClr val="9CDCFE"/>
                </a:solidFill>
                <a:effectLst/>
                <a:latin typeface="Consolas" panose="020B0609020204030204" pitchFamily="49" charset="0"/>
              </a:rPr>
              <a:t>C</a:t>
            </a:r>
            <a:r>
              <a:rPr lang="en-US" sz="800" b="0" dirty="0">
                <a:solidFill>
                  <a:srgbClr val="D4D4D4"/>
                </a:solidFill>
                <a:effectLst/>
                <a:latin typeface="Consolas" panose="020B0609020204030204" pitchFamily="49" charset="0"/>
              </a:rPr>
              <a:t>++</a:t>
            </a:r>
            <a:r>
              <a:rPr lang="en-US" sz="800" b="0" dirty="0">
                <a:solidFill>
                  <a:srgbClr val="CCCCCC"/>
                </a:solidFill>
                <a:effectLst/>
                <a:latin typeface="Consolas" panose="020B0609020204030204" pitchFamily="49" charset="0"/>
              </a:rPr>
              <a:t>)</a:t>
            </a:r>
          </a:p>
          <a:p>
            <a:pPr marL="0" indent="0">
              <a:buNone/>
            </a:pPr>
            <a:r>
              <a:rPr lang="en-US" sz="800" b="0" dirty="0">
                <a:solidFill>
                  <a:srgbClr val="D4D4D4"/>
                </a:solidFill>
                <a:effectLst/>
                <a:latin typeface="Consolas" panose="020B0609020204030204" pitchFamily="49" charset="0"/>
              </a:rPr>
              <a:t>-</a:t>
            </a:r>
            <a:r>
              <a:rPr lang="en-US" sz="800" b="0" dirty="0" err="1">
                <a:solidFill>
                  <a:srgbClr val="9CDCFE"/>
                </a:solidFill>
                <a:effectLst/>
                <a:latin typeface="Consolas" panose="020B0609020204030204" pitchFamily="49" charset="0"/>
              </a:rPr>
              <a:t>Wtype</a:t>
            </a:r>
            <a:r>
              <a:rPr lang="en-US" sz="800" b="0" dirty="0">
                <a:solidFill>
                  <a:srgbClr val="D4D4D4"/>
                </a:solidFill>
                <a:effectLst/>
                <a:latin typeface="Consolas" panose="020B0609020204030204" pitchFamily="49" charset="0"/>
              </a:rPr>
              <a:t>-</a:t>
            </a:r>
            <a:r>
              <a:rPr lang="en-US" sz="800" b="0" dirty="0">
                <a:solidFill>
                  <a:srgbClr val="9CDCFE"/>
                </a:solidFill>
                <a:effectLst/>
                <a:latin typeface="Consolas" panose="020B0609020204030204" pitchFamily="49" charset="0"/>
              </a:rPr>
              <a:t>limits</a:t>
            </a:r>
            <a:endParaRPr lang="en-US" sz="800" b="0" dirty="0">
              <a:solidFill>
                <a:srgbClr val="CCCCCC"/>
              </a:solidFill>
              <a:effectLst/>
              <a:latin typeface="Consolas" panose="020B0609020204030204" pitchFamily="49" charset="0"/>
            </a:endParaRPr>
          </a:p>
          <a:p>
            <a:pPr marL="0" indent="0">
              <a:buNone/>
            </a:pPr>
            <a:r>
              <a:rPr lang="en-US" sz="800" b="0" dirty="0">
                <a:solidFill>
                  <a:srgbClr val="D4D4D4"/>
                </a:solidFill>
                <a:effectLst/>
                <a:latin typeface="Consolas" panose="020B0609020204030204" pitchFamily="49" charset="0"/>
              </a:rPr>
              <a:t>-</a:t>
            </a:r>
            <a:r>
              <a:rPr lang="en-US" sz="800" b="0" dirty="0" err="1">
                <a:solidFill>
                  <a:srgbClr val="9CDCFE"/>
                </a:solidFill>
                <a:effectLst/>
                <a:latin typeface="Consolas" panose="020B0609020204030204" pitchFamily="49" charset="0"/>
              </a:rPr>
              <a:t>Wuninitialized</a:t>
            </a:r>
            <a:endParaRPr lang="en-US" sz="800" b="0" dirty="0">
              <a:solidFill>
                <a:srgbClr val="CCCCCC"/>
              </a:solidFill>
              <a:effectLst/>
              <a:latin typeface="Consolas" panose="020B0609020204030204" pitchFamily="49" charset="0"/>
            </a:endParaRPr>
          </a:p>
          <a:p>
            <a:pPr marL="0" indent="0">
              <a:buNone/>
            </a:pPr>
            <a:r>
              <a:rPr lang="en-US" sz="800" b="0" dirty="0">
                <a:solidFill>
                  <a:srgbClr val="D4D4D4"/>
                </a:solidFill>
                <a:effectLst/>
                <a:latin typeface="Consolas" panose="020B0609020204030204" pitchFamily="49" charset="0"/>
              </a:rPr>
              <a:t>-</a:t>
            </a:r>
            <a:r>
              <a:rPr lang="en-US" sz="800" b="0" dirty="0" err="1">
                <a:solidFill>
                  <a:srgbClr val="9CDCFE"/>
                </a:solidFill>
                <a:effectLst/>
                <a:latin typeface="Consolas" panose="020B0609020204030204" pitchFamily="49" charset="0"/>
              </a:rPr>
              <a:t>Wshift</a:t>
            </a:r>
            <a:r>
              <a:rPr lang="en-US" sz="800" b="0" dirty="0">
                <a:solidFill>
                  <a:srgbClr val="D4D4D4"/>
                </a:solidFill>
                <a:effectLst/>
                <a:latin typeface="Consolas" panose="020B0609020204030204" pitchFamily="49" charset="0"/>
              </a:rPr>
              <a:t>-</a:t>
            </a:r>
            <a:r>
              <a:rPr lang="en-US" sz="800" b="0" dirty="0">
                <a:solidFill>
                  <a:srgbClr val="9CDCFE"/>
                </a:solidFill>
                <a:effectLst/>
                <a:latin typeface="Consolas" panose="020B0609020204030204" pitchFamily="49" charset="0"/>
              </a:rPr>
              <a:t>negative</a:t>
            </a:r>
            <a:r>
              <a:rPr lang="en-US" sz="800" b="0" dirty="0">
                <a:solidFill>
                  <a:srgbClr val="D4D4D4"/>
                </a:solidFill>
                <a:effectLst/>
                <a:latin typeface="Consolas" panose="020B0609020204030204" pitchFamily="49" charset="0"/>
              </a:rPr>
              <a:t>-</a:t>
            </a:r>
            <a:r>
              <a:rPr lang="en-US" sz="800" b="0" dirty="0">
                <a:solidFill>
                  <a:srgbClr val="DCDCAA"/>
                </a:solidFill>
                <a:effectLst/>
                <a:latin typeface="Consolas" panose="020B0609020204030204" pitchFamily="49" charset="0"/>
              </a:rPr>
              <a:t>value</a:t>
            </a:r>
            <a:r>
              <a:rPr lang="en-US" sz="800" b="0" dirty="0">
                <a:solidFill>
                  <a:srgbClr val="CCCCCC"/>
                </a:solidFill>
                <a:effectLst/>
                <a:latin typeface="Consolas" panose="020B0609020204030204" pitchFamily="49" charset="0"/>
              </a:rPr>
              <a:t> (</a:t>
            </a:r>
            <a:r>
              <a:rPr lang="en-US" sz="800" b="0" dirty="0">
                <a:solidFill>
                  <a:srgbClr val="C586C0"/>
                </a:solidFill>
                <a:effectLst/>
                <a:latin typeface="Consolas" panose="020B0609020204030204" pitchFamily="49" charset="0"/>
              </a:rPr>
              <a:t>in</a:t>
            </a:r>
            <a:r>
              <a:rPr lang="en-US" sz="800" b="0" dirty="0">
                <a:solidFill>
                  <a:srgbClr val="CCCCCC"/>
                </a:solidFill>
                <a:effectLst/>
                <a:latin typeface="Consolas" panose="020B0609020204030204" pitchFamily="49" charset="0"/>
              </a:rPr>
              <a:t> </a:t>
            </a:r>
            <a:r>
              <a:rPr lang="en-US" sz="800" b="0" dirty="0">
                <a:solidFill>
                  <a:srgbClr val="9CDCFE"/>
                </a:solidFill>
                <a:effectLst/>
                <a:latin typeface="Consolas" panose="020B0609020204030204" pitchFamily="49" charset="0"/>
              </a:rPr>
              <a:t>C</a:t>
            </a:r>
            <a:r>
              <a:rPr lang="en-US" sz="800" b="0" dirty="0">
                <a:solidFill>
                  <a:srgbClr val="D4D4D4"/>
                </a:solidFill>
                <a:effectLst/>
                <a:latin typeface="Consolas" panose="020B0609020204030204" pitchFamily="49" charset="0"/>
              </a:rPr>
              <a:t>++</a:t>
            </a:r>
            <a:r>
              <a:rPr lang="en-US" sz="800" b="0" dirty="0">
                <a:solidFill>
                  <a:srgbClr val="B5CEA8"/>
                </a:solidFill>
                <a:effectLst/>
                <a:latin typeface="Consolas" panose="020B0609020204030204" pitchFamily="49" charset="0"/>
              </a:rPr>
              <a:t>11</a:t>
            </a:r>
            <a:r>
              <a:rPr lang="en-US" sz="800" b="0" dirty="0">
                <a:solidFill>
                  <a:srgbClr val="CCCCCC"/>
                </a:solidFill>
                <a:effectLst/>
                <a:latin typeface="Consolas" panose="020B0609020204030204" pitchFamily="49" charset="0"/>
              </a:rPr>
              <a:t> </a:t>
            </a:r>
            <a:r>
              <a:rPr lang="en-US" sz="800" b="0" dirty="0">
                <a:solidFill>
                  <a:srgbClr val="9CDCFE"/>
                </a:solidFill>
                <a:effectLst/>
                <a:latin typeface="Consolas" panose="020B0609020204030204" pitchFamily="49" charset="0"/>
              </a:rPr>
              <a:t>to</a:t>
            </a:r>
            <a:r>
              <a:rPr lang="en-US" sz="800" b="0" dirty="0">
                <a:solidFill>
                  <a:srgbClr val="CCCCCC"/>
                </a:solidFill>
                <a:effectLst/>
                <a:latin typeface="Consolas" panose="020B0609020204030204" pitchFamily="49" charset="0"/>
              </a:rPr>
              <a:t> </a:t>
            </a:r>
            <a:r>
              <a:rPr lang="en-US" sz="800" b="0" dirty="0">
                <a:solidFill>
                  <a:srgbClr val="9CDCFE"/>
                </a:solidFill>
                <a:effectLst/>
                <a:latin typeface="Consolas" panose="020B0609020204030204" pitchFamily="49" charset="0"/>
              </a:rPr>
              <a:t>C</a:t>
            </a:r>
            <a:r>
              <a:rPr lang="en-US" sz="800" b="0" dirty="0">
                <a:solidFill>
                  <a:srgbClr val="D4D4D4"/>
                </a:solidFill>
                <a:effectLst/>
                <a:latin typeface="Consolas" panose="020B0609020204030204" pitchFamily="49" charset="0"/>
              </a:rPr>
              <a:t>++</a:t>
            </a:r>
            <a:r>
              <a:rPr lang="en-US" sz="800" b="0" dirty="0">
                <a:solidFill>
                  <a:srgbClr val="B5CEA8"/>
                </a:solidFill>
                <a:effectLst/>
                <a:latin typeface="Consolas" panose="020B0609020204030204" pitchFamily="49" charset="0"/>
              </a:rPr>
              <a:t>17</a:t>
            </a:r>
            <a:r>
              <a:rPr lang="en-US" sz="800" b="0" dirty="0">
                <a:solidFill>
                  <a:srgbClr val="CCCCCC"/>
                </a:solidFill>
                <a:effectLst/>
                <a:latin typeface="Consolas" panose="020B0609020204030204" pitchFamily="49" charset="0"/>
              </a:rPr>
              <a:t> </a:t>
            </a:r>
            <a:r>
              <a:rPr lang="en-US" sz="800" b="0" dirty="0">
                <a:solidFill>
                  <a:srgbClr val="D4D4D4"/>
                </a:solidFill>
                <a:effectLst/>
                <a:latin typeface="Consolas" panose="020B0609020204030204" pitchFamily="49" charset="0"/>
              </a:rPr>
              <a:t>and</a:t>
            </a:r>
            <a:r>
              <a:rPr lang="en-US" sz="800" b="0" dirty="0">
                <a:solidFill>
                  <a:srgbClr val="CCCCCC"/>
                </a:solidFill>
                <a:effectLst/>
                <a:latin typeface="Consolas" panose="020B0609020204030204" pitchFamily="49" charset="0"/>
              </a:rPr>
              <a:t> </a:t>
            </a:r>
            <a:r>
              <a:rPr lang="en-US" sz="800" b="0" dirty="0">
                <a:solidFill>
                  <a:srgbClr val="C586C0"/>
                </a:solidFill>
                <a:effectLst/>
                <a:latin typeface="Consolas" panose="020B0609020204030204" pitchFamily="49" charset="0"/>
              </a:rPr>
              <a:t>in</a:t>
            </a:r>
            <a:r>
              <a:rPr lang="en-US" sz="800" b="0" dirty="0">
                <a:solidFill>
                  <a:srgbClr val="CCCCCC"/>
                </a:solidFill>
                <a:effectLst/>
                <a:latin typeface="Consolas" panose="020B0609020204030204" pitchFamily="49" charset="0"/>
              </a:rPr>
              <a:t> </a:t>
            </a:r>
            <a:r>
              <a:rPr lang="en-US" sz="800" b="0" dirty="0">
                <a:solidFill>
                  <a:srgbClr val="9CDCFE"/>
                </a:solidFill>
                <a:effectLst/>
                <a:latin typeface="Consolas" panose="020B0609020204030204" pitchFamily="49" charset="0"/>
              </a:rPr>
              <a:t>C99</a:t>
            </a:r>
            <a:r>
              <a:rPr lang="en-US" sz="800" b="0" dirty="0">
                <a:solidFill>
                  <a:srgbClr val="CCCCCC"/>
                </a:solidFill>
                <a:effectLst/>
                <a:latin typeface="Consolas" panose="020B0609020204030204" pitchFamily="49" charset="0"/>
              </a:rPr>
              <a:t> </a:t>
            </a:r>
            <a:r>
              <a:rPr lang="en-US" sz="800" b="0" dirty="0">
                <a:solidFill>
                  <a:srgbClr val="D4D4D4"/>
                </a:solidFill>
                <a:effectLst/>
                <a:latin typeface="Consolas" panose="020B0609020204030204" pitchFamily="49" charset="0"/>
              </a:rPr>
              <a:t>and</a:t>
            </a:r>
            <a:r>
              <a:rPr lang="en-US" sz="800" b="0" dirty="0">
                <a:solidFill>
                  <a:srgbClr val="CCCCCC"/>
                </a:solidFill>
                <a:effectLst/>
                <a:latin typeface="Consolas" panose="020B0609020204030204" pitchFamily="49" charset="0"/>
              </a:rPr>
              <a:t> </a:t>
            </a:r>
            <a:r>
              <a:rPr lang="en-US" sz="800" b="0" dirty="0">
                <a:solidFill>
                  <a:srgbClr val="9CDCFE"/>
                </a:solidFill>
                <a:effectLst/>
                <a:latin typeface="Consolas" panose="020B0609020204030204" pitchFamily="49" charset="0"/>
              </a:rPr>
              <a:t>newer</a:t>
            </a:r>
            <a:r>
              <a:rPr lang="en-US" sz="800" b="0" dirty="0">
                <a:solidFill>
                  <a:srgbClr val="CCCCCC"/>
                </a:solidFill>
                <a:effectLst/>
                <a:latin typeface="Consolas" panose="020B0609020204030204" pitchFamily="49" charset="0"/>
              </a:rPr>
              <a:t>)</a:t>
            </a:r>
          </a:p>
          <a:p>
            <a:pPr marL="0" indent="0">
              <a:buNone/>
            </a:pPr>
            <a:r>
              <a:rPr lang="en-US" sz="800" b="0" dirty="0">
                <a:solidFill>
                  <a:srgbClr val="D4D4D4"/>
                </a:solidFill>
                <a:effectLst/>
                <a:latin typeface="Consolas" panose="020B0609020204030204" pitchFamily="49" charset="0"/>
              </a:rPr>
              <a:t>-</a:t>
            </a:r>
            <a:r>
              <a:rPr lang="en-US" sz="800" b="0" dirty="0" err="1">
                <a:solidFill>
                  <a:srgbClr val="9CDCFE"/>
                </a:solidFill>
                <a:effectLst/>
                <a:latin typeface="Consolas" panose="020B0609020204030204" pitchFamily="49" charset="0"/>
              </a:rPr>
              <a:t>Wunused</a:t>
            </a:r>
            <a:r>
              <a:rPr lang="en-US" sz="800" b="0" dirty="0">
                <a:solidFill>
                  <a:srgbClr val="D4D4D4"/>
                </a:solidFill>
                <a:effectLst/>
                <a:latin typeface="Consolas" panose="020B0609020204030204" pitchFamily="49" charset="0"/>
              </a:rPr>
              <a:t>-</a:t>
            </a:r>
            <a:r>
              <a:rPr lang="en-US" sz="800" b="0" dirty="0">
                <a:solidFill>
                  <a:srgbClr val="DCDCAA"/>
                </a:solidFill>
                <a:effectLst/>
                <a:latin typeface="Consolas" panose="020B0609020204030204" pitchFamily="49" charset="0"/>
              </a:rPr>
              <a:t>parameter</a:t>
            </a:r>
            <a:r>
              <a:rPr lang="en-US" sz="800" b="0" dirty="0">
                <a:solidFill>
                  <a:srgbClr val="CCCCCC"/>
                </a:solidFill>
                <a:effectLst/>
                <a:latin typeface="Consolas" panose="020B0609020204030204" pitchFamily="49" charset="0"/>
              </a:rPr>
              <a:t> (</a:t>
            </a:r>
            <a:r>
              <a:rPr lang="en-US" sz="800" b="0" dirty="0">
                <a:solidFill>
                  <a:srgbClr val="9CDCFE"/>
                </a:solidFill>
                <a:effectLst/>
                <a:latin typeface="Consolas" panose="020B0609020204030204" pitchFamily="49" charset="0"/>
              </a:rPr>
              <a:t>only</a:t>
            </a:r>
            <a:r>
              <a:rPr lang="en-US" sz="800" b="0" dirty="0">
                <a:solidFill>
                  <a:srgbClr val="CCCCCC"/>
                </a:solidFill>
                <a:effectLst/>
                <a:latin typeface="Consolas" panose="020B0609020204030204" pitchFamily="49" charset="0"/>
              </a:rPr>
              <a:t> </a:t>
            </a:r>
            <a:r>
              <a:rPr lang="en-US" sz="800" b="0" dirty="0">
                <a:solidFill>
                  <a:srgbClr val="9CDCFE"/>
                </a:solidFill>
                <a:effectLst/>
                <a:latin typeface="Consolas" panose="020B0609020204030204" pitchFamily="49" charset="0"/>
              </a:rPr>
              <a:t>with</a:t>
            </a:r>
            <a:r>
              <a:rPr lang="en-US" sz="800" b="0" dirty="0">
                <a:solidFill>
                  <a:srgbClr val="CCCCCC"/>
                </a:solidFill>
                <a:effectLst/>
                <a:latin typeface="Consolas" panose="020B0609020204030204" pitchFamily="49" charset="0"/>
              </a:rPr>
              <a:t> </a:t>
            </a:r>
            <a:r>
              <a:rPr lang="en-US" sz="800" b="0" dirty="0">
                <a:solidFill>
                  <a:srgbClr val="D4D4D4"/>
                </a:solidFill>
                <a:effectLst/>
                <a:latin typeface="Consolas" panose="020B0609020204030204" pitchFamily="49" charset="0"/>
              </a:rPr>
              <a:t>-</a:t>
            </a:r>
            <a:r>
              <a:rPr lang="en-US" sz="800" b="0" dirty="0" err="1">
                <a:solidFill>
                  <a:srgbClr val="9CDCFE"/>
                </a:solidFill>
                <a:effectLst/>
                <a:latin typeface="Consolas" panose="020B0609020204030204" pitchFamily="49" charset="0"/>
              </a:rPr>
              <a:t>Wunused</a:t>
            </a:r>
            <a:r>
              <a:rPr lang="en-US" sz="800" b="0" dirty="0">
                <a:solidFill>
                  <a:srgbClr val="CCCCCC"/>
                </a:solidFill>
                <a:effectLst/>
                <a:latin typeface="Consolas" panose="020B0609020204030204" pitchFamily="49" charset="0"/>
              </a:rPr>
              <a:t> </a:t>
            </a:r>
            <a:r>
              <a:rPr lang="en-US" sz="800" b="0" dirty="0">
                <a:solidFill>
                  <a:srgbClr val="D4D4D4"/>
                </a:solidFill>
                <a:effectLst/>
                <a:latin typeface="Consolas" panose="020B0609020204030204" pitchFamily="49" charset="0"/>
              </a:rPr>
              <a:t>or</a:t>
            </a:r>
            <a:r>
              <a:rPr lang="en-US" sz="800" b="0" dirty="0">
                <a:solidFill>
                  <a:srgbClr val="CCCCCC"/>
                </a:solidFill>
                <a:effectLst/>
                <a:latin typeface="Consolas" panose="020B0609020204030204" pitchFamily="49" charset="0"/>
              </a:rPr>
              <a:t> </a:t>
            </a:r>
            <a:r>
              <a:rPr lang="en-US" sz="800" b="0" dirty="0">
                <a:solidFill>
                  <a:srgbClr val="D4D4D4"/>
                </a:solidFill>
                <a:effectLst/>
                <a:latin typeface="Consolas" panose="020B0609020204030204" pitchFamily="49" charset="0"/>
              </a:rPr>
              <a:t>-</a:t>
            </a:r>
            <a:r>
              <a:rPr lang="en-US" sz="800" b="0" dirty="0">
                <a:solidFill>
                  <a:srgbClr val="9CDCFE"/>
                </a:solidFill>
                <a:effectLst/>
                <a:latin typeface="Consolas" panose="020B0609020204030204" pitchFamily="49" charset="0"/>
              </a:rPr>
              <a:t>Wall</a:t>
            </a:r>
            <a:r>
              <a:rPr lang="en-US" sz="800" b="0" dirty="0">
                <a:solidFill>
                  <a:srgbClr val="CCCCCC"/>
                </a:solidFill>
                <a:effectLst/>
                <a:latin typeface="Consolas" panose="020B0609020204030204" pitchFamily="49" charset="0"/>
              </a:rPr>
              <a:t>)</a:t>
            </a:r>
          </a:p>
          <a:p>
            <a:pPr marL="0" indent="0">
              <a:buNone/>
            </a:pPr>
            <a:r>
              <a:rPr lang="en-US" sz="800" b="0" dirty="0">
                <a:solidFill>
                  <a:srgbClr val="D4D4D4"/>
                </a:solidFill>
                <a:effectLst/>
                <a:latin typeface="Consolas" panose="020B0609020204030204" pitchFamily="49" charset="0"/>
              </a:rPr>
              <a:t>-</a:t>
            </a:r>
            <a:r>
              <a:rPr lang="en-US" sz="800" b="0" dirty="0" err="1">
                <a:solidFill>
                  <a:srgbClr val="9CDCFE"/>
                </a:solidFill>
                <a:effectLst/>
                <a:latin typeface="Consolas" panose="020B0609020204030204" pitchFamily="49" charset="0"/>
              </a:rPr>
              <a:t>Wunused</a:t>
            </a:r>
            <a:r>
              <a:rPr lang="en-US" sz="800" b="0" dirty="0">
                <a:solidFill>
                  <a:srgbClr val="D4D4D4"/>
                </a:solidFill>
                <a:effectLst/>
                <a:latin typeface="Consolas" panose="020B0609020204030204" pitchFamily="49" charset="0"/>
              </a:rPr>
              <a:t>-</a:t>
            </a:r>
            <a:r>
              <a:rPr lang="en-US" sz="800" b="0" dirty="0">
                <a:solidFill>
                  <a:srgbClr val="9CDCFE"/>
                </a:solidFill>
                <a:effectLst/>
                <a:latin typeface="Consolas" panose="020B0609020204030204" pitchFamily="49" charset="0"/>
              </a:rPr>
              <a:t>but</a:t>
            </a:r>
            <a:r>
              <a:rPr lang="en-US" sz="800" b="0" dirty="0">
                <a:solidFill>
                  <a:srgbClr val="D4D4D4"/>
                </a:solidFill>
                <a:effectLst/>
                <a:latin typeface="Consolas" panose="020B0609020204030204" pitchFamily="49" charset="0"/>
              </a:rPr>
              <a:t>-</a:t>
            </a:r>
            <a:r>
              <a:rPr lang="en-US" sz="800" b="0" dirty="0">
                <a:solidFill>
                  <a:srgbClr val="9CDCFE"/>
                </a:solidFill>
                <a:effectLst/>
                <a:latin typeface="Consolas" panose="020B0609020204030204" pitchFamily="49" charset="0"/>
              </a:rPr>
              <a:t>set</a:t>
            </a:r>
            <a:r>
              <a:rPr lang="en-US" sz="800" b="0" dirty="0">
                <a:solidFill>
                  <a:srgbClr val="D4D4D4"/>
                </a:solidFill>
                <a:effectLst/>
                <a:latin typeface="Consolas" panose="020B0609020204030204" pitchFamily="49" charset="0"/>
              </a:rPr>
              <a:t>-</a:t>
            </a:r>
            <a:r>
              <a:rPr lang="en-US" sz="800" b="0" dirty="0">
                <a:solidFill>
                  <a:srgbClr val="DCDCAA"/>
                </a:solidFill>
                <a:effectLst/>
                <a:latin typeface="Consolas" panose="020B0609020204030204" pitchFamily="49" charset="0"/>
              </a:rPr>
              <a:t>parameter</a:t>
            </a:r>
            <a:r>
              <a:rPr lang="en-US" sz="800" b="0" dirty="0">
                <a:solidFill>
                  <a:srgbClr val="CCCCCC"/>
                </a:solidFill>
                <a:effectLst/>
                <a:latin typeface="Consolas" panose="020B0609020204030204" pitchFamily="49" charset="0"/>
              </a:rPr>
              <a:t> (</a:t>
            </a:r>
            <a:r>
              <a:rPr lang="en-US" sz="800" b="0" dirty="0">
                <a:solidFill>
                  <a:srgbClr val="9CDCFE"/>
                </a:solidFill>
                <a:effectLst/>
                <a:latin typeface="Consolas" panose="020B0609020204030204" pitchFamily="49" charset="0"/>
              </a:rPr>
              <a:t>only</a:t>
            </a:r>
            <a:r>
              <a:rPr lang="en-US" sz="800" b="0" dirty="0">
                <a:solidFill>
                  <a:srgbClr val="CCCCCC"/>
                </a:solidFill>
                <a:effectLst/>
                <a:latin typeface="Consolas" panose="020B0609020204030204" pitchFamily="49" charset="0"/>
              </a:rPr>
              <a:t> </a:t>
            </a:r>
            <a:r>
              <a:rPr lang="en-US" sz="800" b="0" dirty="0">
                <a:solidFill>
                  <a:srgbClr val="9CDCFE"/>
                </a:solidFill>
                <a:effectLst/>
                <a:latin typeface="Consolas" panose="020B0609020204030204" pitchFamily="49" charset="0"/>
              </a:rPr>
              <a:t>with</a:t>
            </a:r>
            <a:r>
              <a:rPr lang="en-US" sz="800" b="0" dirty="0">
                <a:solidFill>
                  <a:srgbClr val="CCCCCC"/>
                </a:solidFill>
                <a:effectLst/>
                <a:latin typeface="Consolas" panose="020B0609020204030204" pitchFamily="49" charset="0"/>
              </a:rPr>
              <a:t> </a:t>
            </a:r>
            <a:r>
              <a:rPr lang="en-US" sz="800" b="0" dirty="0">
                <a:solidFill>
                  <a:srgbClr val="D4D4D4"/>
                </a:solidFill>
                <a:effectLst/>
                <a:latin typeface="Consolas" panose="020B0609020204030204" pitchFamily="49" charset="0"/>
              </a:rPr>
              <a:t>-</a:t>
            </a:r>
            <a:r>
              <a:rPr lang="en-US" sz="800" b="0" dirty="0" err="1">
                <a:solidFill>
                  <a:srgbClr val="9CDCFE"/>
                </a:solidFill>
                <a:effectLst/>
                <a:latin typeface="Consolas" panose="020B0609020204030204" pitchFamily="49" charset="0"/>
              </a:rPr>
              <a:t>Wunused</a:t>
            </a:r>
            <a:r>
              <a:rPr lang="en-US" sz="800" b="0" dirty="0">
                <a:solidFill>
                  <a:srgbClr val="CCCCCC"/>
                </a:solidFill>
                <a:effectLst/>
                <a:latin typeface="Consolas" panose="020B0609020204030204" pitchFamily="49" charset="0"/>
              </a:rPr>
              <a:t> </a:t>
            </a:r>
            <a:r>
              <a:rPr lang="en-US" sz="800" b="0" dirty="0">
                <a:solidFill>
                  <a:srgbClr val="D4D4D4"/>
                </a:solidFill>
                <a:effectLst/>
                <a:latin typeface="Consolas" panose="020B0609020204030204" pitchFamily="49" charset="0"/>
              </a:rPr>
              <a:t>or</a:t>
            </a:r>
            <a:r>
              <a:rPr lang="en-US" sz="800" b="0" dirty="0">
                <a:solidFill>
                  <a:srgbClr val="CCCCCC"/>
                </a:solidFill>
                <a:effectLst/>
                <a:latin typeface="Consolas" panose="020B0609020204030204" pitchFamily="49" charset="0"/>
              </a:rPr>
              <a:t> </a:t>
            </a:r>
            <a:r>
              <a:rPr lang="en-US" sz="800" b="0" dirty="0">
                <a:solidFill>
                  <a:srgbClr val="D4D4D4"/>
                </a:solidFill>
                <a:effectLst/>
                <a:latin typeface="Consolas" panose="020B0609020204030204" pitchFamily="49" charset="0"/>
              </a:rPr>
              <a:t>-</a:t>
            </a:r>
            <a:r>
              <a:rPr lang="en-US" sz="800" b="0" dirty="0">
                <a:solidFill>
                  <a:srgbClr val="9CDCFE"/>
                </a:solidFill>
                <a:effectLst/>
                <a:latin typeface="Consolas" panose="020B0609020204030204" pitchFamily="49" charset="0"/>
              </a:rPr>
              <a:t>Wall</a:t>
            </a:r>
            <a:r>
              <a:rPr lang="en-US" sz="8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18687412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DA89B-66DA-DB6A-FA85-9612440B41D4}"/>
              </a:ext>
            </a:extLst>
          </p:cNvPr>
          <p:cNvSpPr>
            <a:spLocks noGrp="1"/>
          </p:cNvSpPr>
          <p:nvPr>
            <p:ph type="title"/>
          </p:nvPr>
        </p:nvSpPr>
        <p:spPr/>
        <p:txBody>
          <a:bodyPr/>
          <a:lstStyle/>
          <a:p>
            <a:r>
              <a:rPr lang="en-US" dirty="0"/>
              <a:t>Show bad code compile clean</a:t>
            </a:r>
          </a:p>
        </p:txBody>
      </p:sp>
      <p:sp>
        <p:nvSpPr>
          <p:cNvPr id="3" name="Content Placeholder 2">
            <a:extLst>
              <a:ext uri="{FF2B5EF4-FFF2-40B4-BE49-F238E27FC236}">
                <a16:creationId xmlns:a16="http://schemas.microsoft.com/office/drawing/2014/main" id="{77513199-C302-A4E9-6030-0522C28E5FA6}"/>
              </a:ext>
            </a:extLst>
          </p:cNvPr>
          <p:cNvSpPr>
            <a:spLocks noGrp="1"/>
          </p:cNvSpPr>
          <p:nvPr>
            <p:ph idx="1"/>
          </p:nvPr>
        </p:nvSpPr>
        <p:spPr/>
        <p:txBody>
          <a:bodyPr/>
          <a:lstStyle/>
          <a:p>
            <a:r>
              <a:rPr lang="en-US" dirty="0"/>
              <a:t>Read past a loop</a:t>
            </a:r>
          </a:p>
          <a:p>
            <a:pPr lvl="1"/>
            <a:r>
              <a:rPr lang="en-US" dirty="0">
                <a:hlinkClick r:id="rId2"/>
              </a:rPr>
              <a:t>https://compiler-explorer.com/z/MxPxo4cbG</a:t>
            </a:r>
            <a:endParaRPr lang="en-US" dirty="0"/>
          </a:p>
          <a:p>
            <a:r>
              <a:rPr lang="en-US" dirty="0"/>
              <a:t>Downcast for a type error – make a 16bit trim to a short but runtime fail a comparison?</a:t>
            </a:r>
          </a:p>
          <a:p>
            <a:r>
              <a:rPr lang="en-US" dirty="0"/>
              <a:t>Template Error</a:t>
            </a:r>
          </a:p>
          <a:p>
            <a:pPr lvl="1"/>
            <a:r>
              <a:rPr lang="en-US" dirty="0">
                <a:hlinkClick r:id="rId3"/>
              </a:rPr>
              <a:t>https://compiler-explorer.com/z/4KzbEhMK3</a:t>
            </a:r>
            <a:endParaRPr lang="en-US" dirty="0"/>
          </a:p>
          <a:p>
            <a:r>
              <a:rPr lang="en-US" dirty="0"/>
              <a:t>Old code not up to standards</a:t>
            </a:r>
          </a:p>
        </p:txBody>
      </p:sp>
    </p:spTree>
    <p:extLst>
      <p:ext uri="{BB962C8B-B14F-4D97-AF65-F5344CB8AC3E}">
        <p14:creationId xmlns:p14="http://schemas.microsoft.com/office/powerpoint/2010/main" val="21766192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4A1B-EA4F-8CBC-994B-89F9DDFD1D16}"/>
              </a:ext>
            </a:extLst>
          </p:cNvPr>
          <p:cNvSpPr>
            <a:spLocks noGrp="1"/>
          </p:cNvSpPr>
          <p:nvPr>
            <p:ph type="title"/>
          </p:nvPr>
        </p:nvSpPr>
        <p:spPr/>
        <p:txBody>
          <a:bodyPr/>
          <a:lstStyle/>
          <a:p>
            <a:r>
              <a:rPr lang="en-US" dirty="0"/>
              <a:t>CLI Builds vs GUI</a:t>
            </a:r>
          </a:p>
        </p:txBody>
      </p:sp>
      <p:sp>
        <p:nvSpPr>
          <p:cNvPr id="3" name="Content Placeholder 2">
            <a:extLst>
              <a:ext uri="{FF2B5EF4-FFF2-40B4-BE49-F238E27FC236}">
                <a16:creationId xmlns:a16="http://schemas.microsoft.com/office/drawing/2014/main" id="{FF1B11F4-1F52-216A-7183-C5ADC419BF79}"/>
              </a:ext>
            </a:extLst>
          </p:cNvPr>
          <p:cNvSpPr>
            <a:spLocks noGrp="1"/>
          </p:cNvSpPr>
          <p:nvPr>
            <p:ph idx="1"/>
          </p:nvPr>
        </p:nvSpPr>
        <p:spPr/>
        <p:txBody>
          <a:bodyPr/>
          <a:lstStyle/>
          <a:p>
            <a:r>
              <a:rPr lang="en-US" dirty="0">
                <a:highlight>
                  <a:srgbClr val="008000"/>
                </a:highlight>
              </a:rPr>
              <a:t>Survey the crowd – who are our </a:t>
            </a:r>
            <a:r>
              <a:rPr lang="en-US" dirty="0" err="1">
                <a:highlight>
                  <a:srgbClr val="008000"/>
                </a:highlight>
              </a:rPr>
              <a:t>gui</a:t>
            </a:r>
            <a:r>
              <a:rPr lang="en-US" dirty="0">
                <a:highlight>
                  <a:srgbClr val="008000"/>
                </a:highlight>
              </a:rPr>
              <a:t> and who prefers cli?</a:t>
            </a:r>
          </a:p>
          <a:p>
            <a:r>
              <a:rPr lang="en-US" dirty="0" err="1"/>
              <a:t>Vscode</a:t>
            </a:r>
            <a:r>
              <a:rPr lang="en-US" dirty="0"/>
              <a:t> in </a:t>
            </a:r>
            <a:r>
              <a:rPr lang="en-US" dirty="0" err="1"/>
              <a:t>linux</a:t>
            </a:r>
            <a:r>
              <a:rPr lang="en-US" dirty="0"/>
              <a:t>. Vs visual studio in Windows</a:t>
            </a:r>
          </a:p>
          <a:p>
            <a:r>
              <a:rPr lang="en-US" dirty="0" err="1"/>
              <a:t>Xcode</a:t>
            </a:r>
            <a:r>
              <a:rPr lang="en-US" dirty="0"/>
              <a:t>?</a:t>
            </a:r>
          </a:p>
          <a:p>
            <a:r>
              <a:rPr lang="en-US" dirty="0"/>
              <a:t>How and where to set it?</a:t>
            </a:r>
          </a:p>
          <a:p>
            <a:r>
              <a:rPr lang="en-US" dirty="0" err="1"/>
              <a:t>Cmake</a:t>
            </a:r>
            <a:endParaRPr lang="en-US" dirty="0"/>
          </a:p>
        </p:txBody>
      </p:sp>
    </p:spTree>
    <p:extLst>
      <p:ext uri="{BB962C8B-B14F-4D97-AF65-F5344CB8AC3E}">
        <p14:creationId xmlns:p14="http://schemas.microsoft.com/office/powerpoint/2010/main" val="34876327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E6446-E15D-2EDD-E529-CB16E7C3FB25}"/>
              </a:ext>
            </a:extLst>
          </p:cNvPr>
          <p:cNvSpPr>
            <a:spLocks noGrp="1"/>
          </p:cNvSpPr>
          <p:nvPr>
            <p:ph type="title"/>
          </p:nvPr>
        </p:nvSpPr>
        <p:spPr/>
        <p:txBody>
          <a:bodyPr/>
          <a:lstStyle/>
          <a:p>
            <a:r>
              <a:rPr lang="en-US" dirty="0"/>
              <a:t>Comparing compiler errors</a:t>
            </a:r>
          </a:p>
        </p:txBody>
      </p:sp>
      <p:sp>
        <p:nvSpPr>
          <p:cNvPr id="3" name="Content Placeholder 2">
            <a:extLst>
              <a:ext uri="{FF2B5EF4-FFF2-40B4-BE49-F238E27FC236}">
                <a16:creationId xmlns:a16="http://schemas.microsoft.com/office/drawing/2014/main" id="{5E241238-1F64-6FA9-F8C2-8170C120239D}"/>
              </a:ext>
            </a:extLst>
          </p:cNvPr>
          <p:cNvSpPr>
            <a:spLocks noGrp="1"/>
          </p:cNvSpPr>
          <p:nvPr>
            <p:ph idx="1"/>
          </p:nvPr>
        </p:nvSpPr>
        <p:spPr/>
        <p:txBody>
          <a:bodyPr/>
          <a:lstStyle/>
          <a:p>
            <a:r>
              <a:rPr lang="en-US" dirty="0"/>
              <a:t>Old vs new (standard difference)</a:t>
            </a:r>
          </a:p>
          <a:p>
            <a:pPr lvl="1"/>
            <a:r>
              <a:rPr lang="en-US" dirty="0"/>
              <a:t>https://compiler-</a:t>
            </a:r>
            <a:r>
              <a:rPr lang="en-US" dirty="0" err="1"/>
              <a:t>explorer.com</a:t>
            </a:r>
            <a:r>
              <a:rPr lang="en-US" dirty="0"/>
              <a:t>/z/9veYjb39x</a:t>
            </a:r>
          </a:p>
          <a:p>
            <a:r>
              <a:rPr lang="en-US" dirty="0"/>
              <a:t>Clang vs gcc vs </a:t>
            </a:r>
            <a:r>
              <a:rPr lang="en-US" dirty="0" err="1"/>
              <a:t>msvc</a:t>
            </a:r>
            <a:r>
              <a:rPr lang="en-US" dirty="0"/>
              <a:t> (compiler difference)</a:t>
            </a:r>
          </a:p>
          <a:p>
            <a:r>
              <a:rPr lang="en-US" dirty="0"/>
              <a:t>At least three examples of each?</a:t>
            </a:r>
          </a:p>
          <a:p>
            <a:endParaRPr lang="en-US" dirty="0"/>
          </a:p>
        </p:txBody>
      </p:sp>
    </p:spTree>
    <p:extLst>
      <p:ext uri="{BB962C8B-B14F-4D97-AF65-F5344CB8AC3E}">
        <p14:creationId xmlns:p14="http://schemas.microsoft.com/office/powerpoint/2010/main" val="32309195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5C295-9E0E-76A1-E497-63D3491D8005}"/>
              </a:ext>
            </a:extLst>
          </p:cNvPr>
          <p:cNvSpPr>
            <a:spLocks noGrp="1"/>
          </p:cNvSpPr>
          <p:nvPr>
            <p:ph type="title"/>
          </p:nvPr>
        </p:nvSpPr>
        <p:spPr/>
        <p:txBody>
          <a:bodyPr/>
          <a:lstStyle/>
          <a:p>
            <a:r>
              <a:rPr lang="en-US" dirty="0"/>
              <a:t>Static analysis</a:t>
            </a:r>
          </a:p>
        </p:txBody>
      </p:sp>
      <p:sp>
        <p:nvSpPr>
          <p:cNvPr id="3" name="Content Placeholder 2">
            <a:extLst>
              <a:ext uri="{FF2B5EF4-FFF2-40B4-BE49-F238E27FC236}">
                <a16:creationId xmlns:a16="http://schemas.microsoft.com/office/drawing/2014/main" id="{300F32FE-694E-1A62-7926-1BD36C4B0AC0}"/>
              </a:ext>
            </a:extLst>
          </p:cNvPr>
          <p:cNvSpPr>
            <a:spLocks noGrp="1"/>
          </p:cNvSpPr>
          <p:nvPr>
            <p:ph idx="1"/>
          </p:nvPr>
        </p:nvSpPr>
        <p:spPr/>
        <p:txBody>
          <a:bodyPr/>
          <a:lstStyle/>
          <a:p>
            <a:r>
              <a:rPr lang="en-US" dirty="0"/>
              <a:t>What do they do</a:t>
            </a:r>
          </a:p>
          <a:p>
            <a:r>
              <a:rPr lang="en-US" dirty="0"/>
              <a:t>What tools</a:t>
            </a:r>
          </a:p>
          <a:p>
            <a:r>
              <a:rPr lang="en-US" dirty="0"/>
              <a:t>How do we use them</a:t>
            </a:r>
          </a:p>
          <a:p>
            <a:r>
              <a:rPr lang="en-US" dirty="0"/>
              <a:t>Comparisons (do I show them separately and then compare configuration? Or do I deep dive to configuration on each as we walk through it?)</a:t>
            </a:r>
          </a:p>
        </p:txBody>
      </p:sp>
    </p:spTree>
    <p:extLst>
      <p:ext uri="{BB962C8B-B14F-4D97-AF65-F5344CB8AC3E}">
        <p14:creationId xmlns:p14="http://schemas.microsoft.com/office/powerpoint/2010/main" val="1450025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5908-6DFE-8B72-E3EA-9C5CD69F54C7}"/>
              </a:ext>
            </a:extLst>
          </p:cNvPr>
          <p:cNvSpPr>
            <a:spLocks noGrp="1"/>
          </p:cNvSpPr>
          <p:nvPr>
            <p:ph type="title"/>
          </p:nvPr>
        </p:nvSpPr>
        <p:spPr>
          <a:xfrm>
            <a:off x="1141413" y="609600"/>
            <a:ext cx="3846110" cy="1790700"/>
          </a:xfrm>
        </p:spPr>
        <p:txBody>
          <a:bodyPr/>
          <a:lstStyle/>
          <a:p>
            <a:r>
              <a:rPr lang="en-US" dirty="0"/>
              <a:t>Google</a:t>
            </a:r>
            <a:br>
              <a:rPr lang="en-US" dirty="0"/>
            </a:br>
            <a:r>
              <a:rPr lang="en-US" dirty="0"/>
              <a:t> “intuition 1877”</a:t>
            </a:r>
          </a:p>
        </p:txBody>
      </p:sp>
      <p:sp>
        <p:nvSpPr>
          <p:cNvPr id="9" name="TextBox 8">
            <a:extLst>
              <a:ext uri="{FF2B5EF4-FFF2-40B4-BE49-F238E27FC236}">
                <a16:creationId xmlns:a16="http://schemas.microsoft.com/office/drawing/2014/main" id="{3FE0855F-4A3E-7E74-82DF-0B3866C4E1B8}"/>
              </a:ext>
            </a:extLst>
          </p:cNvPr>
          <p:cNvSpPr txBox="1"/>
          <p:nvPr/>
        </p:nvSpPr>
        <p:spPr>
          <a:xfrm>
            <a:off x="1141525" y="2400300"/>
            <a:ext cx="3601926" cy="1938992"/>
          </a:xfrm>
          <a:prstGeom prst="rect">
            <a:avLst/>
          </a:prstGeom>
          <a:noFill/>
        </p:spPr>
        <p:txBody>
          <a:bodyPr wrap="square" rtlCol="0">
            <a:spAutoFit/>
          </a:bodyPr>
          <a:lstStyle/>
          <a:p>
            <a:r>
              <a:rPr lang="en-US" sz="2000" b="0" i="0" dirty="0">
                <a:effectLst/>
              </a:rPr>
              <a:t>Intuition is that function of the intelligence by which an object presented by the mind itself is apprehended.</a:t>
            </a:r>
          </a:p>
          <a:p>
            <a:endParaRPr lang="en-US" sz="2000" b="0" i="0" dirty="0">
              <a:effectLst/>
            </a:endParaRPr>
          </a:p>
          <a:p>
            <a:r>
              <a:rPr lang="en-US" sz="2000" dirty="0"/>
              <a:t>H. N. Day</a:t>
            </a:r>
          </a:p>
        </p:txBody>
      </p:sp>
      <p:pic>
        <p:nvPicPr>
          <p:cNvPr id="12" name="Picture 11">
            <a:extLst>
              <a:ext uri="{FF2B5EF4-FFF2-40B4-BE49-F238E27FC236}">
                <a16:creationId xmlns:a16="http://schemas.microsoft.com/office/drawing/2014/main" id="{CD8D103E-D7DB-4451-A455-9C9C35BCE847}"/>
              </a:ext>
            </a:extLst>
          </p:cNvPr>
          <p:cNvPicPr>
            <a:picLocks noChangeAspect="1"/>
          </p:cNvPicPr>
          <p:nvPr/>
        </p:nvPicPr>
        <p:blipFill>
          <a:blip r:embed="rId3"/>
          <a:stretch>
            <a:fillRect/>
          </a:stretch>
        </p:blipFill>
        <p:spPr>
          <a:xfrm>
            <a:off x="4987523" y="1068760"/>
            <a:ext cx="6022954" cy="4720480"/>
          </a:xfrm>
          <a:prstGeom prst="rect">
            <a:avLst/>
          </a:prstGeom>
        </p:spPr>
      </p:pic>
    </p:spTree>
    <p:extLst>
      <p:ext uri="{BB962C8B-B14F-4D97-AF65-F5344CB8AC3E}">
        <p14:creationId xmlns:p14="http://schemas.microsoft.com/office/powerpoint/2010/main" val="23937346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06B93-2D65-D442-6169-E67F24A54A8E}"/>
              </a:ext>
            </a:extLst>
          </p:cNvPr>
          <p:cNvSpPr>
            <a:spLocks noGrp="1"/>
          </p:cNvSpPr>
          <p:nvPr>
            <p:ph type="title"/>
          </p:nvPr>
        </p:nvSpPr>
        <p:spPr/>
        <p:txBody>
          <a:bodyPr/>
          <a:lstStyle/>
          <a:p>
            <a:r>
              <a:rPr lang="en-US" dirty="0"/>
              <a:t>Clang tidy</a:t>
            </a:r>
          </a:p>
        </p:txBody>
      </p:sp>
      <p:sp>
        <p:nvSpPr>
          <p:cNvPr id="3" name="Content Placeholder 2">
            <a:extLst>
              <a:ext uri="{FF2B5EF4-FFF2-40B4-BE49-F238E27FC236}">
                <a16:creationId xmlns:a16="http://schemas.microsoft.com/office/drawing/2014/main" id="{19664E6A-C97C-3AE6-EBF4-62143C077E40}"/>
              </a:ext>
            </a:extLst>
          </p:cNvPr>
          <p:cNvSpPr>
            <a:spLocks noGrp="1"/>
          </p:cNvSpPr>
          <p:nvPr>
            <p:ph idx="1"/>
          </p:nvPr>
        </p:nvSpPr>
        <p:spPr/>
        <p:txBody>
          <a:bodyPr/>
          <a:lstStyle/>
          <a:p>
            <a:r>
              <a:rPr lang="en-US" b="0" dirty="0">
                <a:solidFill>
                  <a:srgbClr val="CCCCCC"/>
                </a:solidFill>
                <a:effectLst/>
                <a:latin typeface="JetBrains Mono" panose="02000009000000000000" pitchFamily="49" charset="0"/>
              </a:rPr>
              <a:t>common complaints and how to fix them</a:t>
            </a:r>
          </a:p>
          <a:p>
            <a:r>
              <a:rPr lang="en-US" b="0" dirty="0">
                <a:solidFill>
                  <a:srgbClr val="CCCCCC"/>
                </a:solidFill>
                <a:effectLst/>
                <a:latin typeface="JetBrains Mono" panose="02000009000000000000" pitchFamily="49" charset="0"/>
              </a:rPr>
              <a:t>using the config to reduce noise.</a:t>
            </a:r>
          </a:p>
          <a:p>
            <a:r>
              <a:rPr lang="en-US" b="0" dirty="0">
                <a:solidFill>
                  <a:srgbClr val="CCCCCC"/>
                </a:solidFill>
                <a:effectLst/>
                <a:latin typeface="JetBrains Mono" panose="02000009000000000000" pitchFamily="49" charset="0"/>
              </a:rPr>
              <a:t>how to tell which ones to follow.</a:t>
            </a:r>
          </a:p>
          <a:p>
            <a:endParaRPr lang="en-US" dirty="0"/>
          </a:p>
        </p:txBody>
      </p:sp>
    </p:spTree>
    <p:extLst>
      <p:ext uri="{BB962C8B-B14F-4D97-AF65-F5344CB8AC3E}">
        <p14:creationId xmlns:p14="http://schemas.microsoft.com/office/powerpoint/2010/main" val="24693833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D24F-FAC9-0905-DAF7-0F93CC21ABE2}"/>
              </a:ext>
            </a:extLst>
          </p:cNvPr>
          <p:cNvSpPr>
            <a:spLocks noGrp="1"/>
          </p:cNvSpPr>
          <p:nvPr>
            <p:ph type="title"/>
          </p:nvPr>
        </p:nvSpPr>
        <p:spPr/>
        <p:txBody>
          <a:bodyPr/>
          <a:lstStyle/>
          <a:p>
            <a:r>
              <a:rPr lang="en-US" dirty="0"/>
              <a:t>Commercial and open source	</a:t>
            </a:r>
          </a:p>
        </p:txBody>
      </p:sp>
      <p:sp>
        <p:nvSpPr>
          <p:cNvPr id="3" name="Content Placeholder 2">
            <a:extLst>
              <a:ext uri="{FF2B5EF4-FFF2-40B4-BE49-F238E27FC236}">
                <a16:creationId xmlns:a16="http://schemas.microsoft.com/office/drawing/2014/main" id="{52617DAE-D635-C835-5781-4751DA5DF267}"/>
              </a:ext>
            </a:extLst>
          </p:cNvPr>
          <p:cNvSpPr>
            <a:spLocks noGrp="1"/>
          </p:cNvSpPr>
          <p:nvPr>
            <p:ph idx="1"/>
          </p:nvPr>
        </p:nvSpPr>
        <p:spPr/>
        <p:txBody>
          <a:bodyPr/>
          <a:lstStyle/>
          <a:p>
            <a:r>
              <a:rPr lang="en-US" dirty="0" err="1"/>
              <a:t>CppCheck</a:t>
            </a:r>
            <a:endParaRPr lang="en-US" dirty="0"/>
          </a:p>
          <a:p>
            <a:r>
              <a:rPr lang="en-US" dirty="0" err="1"/>
              <a:t>Pvs</a:t>
            </a:r>
            <a:r>
              <a:rPr lang="en-US" dirty="0"/>
              <a:t>-studio</a:t>
            </a:r>
          </a:p>
          <a:p>
            <a:r>
              <a:rPr lang="en-US" dirty="0"/>
              <a:t>Sonar source</a:t>
            </a:r>
          </a:p>
        </p:txBody>
      </p:sp>
    </p:spTree>
    <p:extLst>
      <p:ext uri="{BB962C8B-B14F-4D97-AF65-F5344CB8AC3E}">
        <p14:creationId xmlns:p14="http://schemas.microsoft.com/office/powerpoint/2010/main" val="6347639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0D1F6-87CD-1657-BC3E-CD070342E258}"/>
              </a:ext>
            </a:extLst>
          </p:cNvPr>
          <p:cNvSpPr>
            <a:spLocks noGrp="1"/>
          </p:cNvSpPr>
          <p:nvPr>
            <p:ph type="title"/>
          </p:nvPr>
        </p:nvSpPr>
        <p:spPr/>
        <p:txBody>
          <a:bodyPr/>
          <a:lstStyle/>
          <a:p>
            <a:r>
              <a:rPr lang="en-US" dirty="0"/>
              <a:t>CI / CD Pipeline and tools	</a:t>
            </a:r>
          </a:p>
        </p:txBody>
      </p:sp>
      <p:sp>
        <p:nvSpPr>
          <p:cNvPr id="3" name="Content Placeholder 2">
            <a:extLst>
              <a:ext uri="{FF2B5EF4-FFF2-40B4-BE49-F238E27FC236}">
                <a16:creationId xmlns:a16="http://schemas.microsoft.com/office/drawing/2014/main" id="{88D46E31-13E9-524A-6358-E7CFFCAB72A1}"/>
              </a:ext>
            </a:extLst>
          </p:cNvPr>
          <p:cNvSpPr>
            <a:spLocks noGrp="1"/>
          </p:cNvSpPr>
          <p:nvPr>
            <p:ph idx="1"/>
          </p:nvPr>
        </p:nvSpPr>
        <p:spPr/>
        <p:txBody>
          <a:bodyPr/>
          <a:lstStyle/>
          <a:p>
            <a:r>
              <a:rPr lang="en-US" dirty="0"/>
              <a:t>Sonar source</a:t>
            </a:r>
          </a:p>
          <a:p>
            <a:r>
              <a:rPr lang="en-US" dirty="0"/>
              <a:t>Clang-tidy</a:t>
            </a:r>
          </a:p>
        </p:txBody>
      </p:sp>
    </p:spTree>
    <p:extLst>
      <p:ext uri="{BB962C8B-B14F-4D97-AF65-F5344CB8AC3E}">
        <p14:creationId xmlns:p14="http://schemas.microsoft.com/office/powerpoint/2010/main" val="3877000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8ED3C-F316-3AAD-1A89-8536F0957AF0}"/>
              </a:ext>
            </a:extLst>
          </p:cNvPr>
          <p:cNvSpPr>
            <a:spLocks noGrp="1"/>
          </p:cNvSpPr>
          <p:nvPr>
            <p:ph type="title"/>
          </p:nvPr>
        </p:nvSpPr>
        <p:spPr/>
        <p:txBody>
          <a:bodyPr/>
          <a:lstStyle/>
          <a:p>
            <a:r>
              <a:rPr lang="en-US" dirty="0"/>
              <a:t>What to use for compiler</a:t>
            </a:r>
          </a:p>
        </p:txBody>
      </p:sp>
      <p:sp>
        <p:nvSpPr>
          <p:cNvPr id="3" name="Content Placeholder 2">
            <a:extLst>
              <a:ext uri="{FF2B5EF4-FFF2-40B4-BE49-F238E27FC236}">
                <a16:creationId xmlns:a16="http://schemas.microsoft.com/office/drawing/2014/main" id="{83E34071-424B-21D2-A657-A746F0810894}"/>
              </a:ext>
            </a:extLst>
          </p:cNvPr>
          <p:cNvSpPr>
            <a:spLocks noGrp="1"/>
          </p:cNvSpPr>
          <p:nvPr>
            <p:ph idx="1"/>
          </p:nvPr>
        </p:nvSpPr>
        <p:spPr/>
        <p:txBody>
          <a:bodyPr/>
          <a:lstStyle/>
          <a:p>
            <a:r>
              <a:rPr lang="en-US" dirty="0"/>
              <a:t>Compiler</a:t>
            </a:r>
          </a:p>
          <a:p>
            <a:r>
              <a:rPr lang="en-US" dirty="0" err="1"/>
              <a:t>arguements</a:t>
            </a:r>
            <a:endParaRPr lang="en-US" dirty="0"/>
          </a:p>
        </p:txBody>
      </p:sp>
    </p:spTree>
    <p:extLst>
      <p:ext uri="{BB962C8B-B14F-4D97-AF65-F5344CB8AC3E}">
        <p14:creationId xmlns:p14="http://schemas.microsoft.com/office/powerpoint/2010/main" val="2807785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DBAB3-2B1C-0C54-7741-2449115052AA}"/>
              </a:ext>
            </a:extLst>
          </p:cNvPr>
          <p:cNvSpPr>
            <a:spLocks noGrp="1"/>
          </p:cNvSpPr>
          <p:nvPr>
            <p:ph type="title"/>
          </p:nvPr>
        </p:nvSpPr>
        <p:spPr/>
        <p:txBody>
          <a:bodyPr/>
          <a:lstStyle/>
          <a:p>
            <a:r>
              <a:rPr lang="en-US" dirty="0"/>
              <a:t>Static analysis tools</a:t>
            </a:r>
          </a:p>
        </p:txBody>
      </p:sp>
      <p:sp>
        <p:nvSpPr>
          <p:cNvPr id="3" name="Content Placeholder 2">
            <a:extLst>
              <a:ext uri="{FF2B5EF4-FFF2-40B4-BE49-F238E27FC236}">
                <a16:creationId xmlns:a16="http://schemas.microsoft.com/office/drawing/2014/main" id="{76F11CDE-95BD-08A9-D65F-3BA9BA692289}"/>
              </a:ext>
            </a:extLst>
          </p:cNvPr>
          <p:cNvSpPr>
            <a:spLocks noGrp="1"/>
          </p:cNvSpPr>
          <p:nvPr>
            <p:ph idx="1"/>
          </p:nvPr>
        </p:nvSpPr>
        <p:spPr/>
        <p:txBody>
          <a:bodyPr/>
          <a:lstStyle/>
          <a:p>
            <a:r>
              <a:rPr lang="en-US" dirty="0"/>
              <a:t>Why not use them</a:t>
            </a:r>
          </a:p>
          <a:p>
            <a:r>
              <a:rPr lang="en-US" dirty="0"/>
              <a:t>Features</a:t>
            </a:r>
          </a:p>
          <a:p>
            <a:r>
              <a:rPr lang="en-US" dirty="0"/>
              <a:t>How they help you</a:t>
            </a:r>
          </a:p>
        </p:txBody>
      </p:sp>
    </p:spTree>
    <p:extLst>
      <p:ext uri="{BB962C8B-B14F-4D97-AF65-F5344CB8AC3E}">
        <p14:creationId xmlns:p14="http://schemas.microsoft.com/office/powerpoint/2010/main" val="40470356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2753-937E-F01D-6C8C-4464AB5A6781}"/>
              </a:ext>
            </a:extLst>
          </p:cNvPr>
          <p:cNvSpPr>
            <a:spLocks noGrp="1"/>
          </p:cNvSpPr>
          <p:nvPr>
            <p:ph type="title"/>
          </p:nvPr>
        </p:nvSpPr>
        <p:spPr>
          <a:xfrm>
            <a:off x="1141413" y="609600"/>
            <a:ext cx="9905998" cy="723900"/>
          </a:xfrm>
        </p:spPr>
        <p:txBody>
          <a:bodyPr/>
          <a:lstStyle/>
          <a:p>
            <a:r>
              <a:rPr lang="en-US" dirty="0"/>
              <a:t>When the problem persist…	</a:t>
            </a:r>
          </a:p>
        </p:txBody>
      </p:sp>
      <p:sp>
        <p:nvSpPr>
          <p:cNvPr id="3" name="Content Placeholder 2">
            <a:extLst>
              <a:ext uri="{FF2B5EF4-FFF2-40B4-BE49-F238E27FC236}">
                <a16:creationId xmlns:a16="http://schemas.microsoft.com/office/drawing/2014/main" id="{F9B0063E-F009-7E93-1595-B5FC842F8907}"/>
              </a:ext>
            </a:extLst>
          </p:cNvPr>
          <p:cNvSpPr>
            <a:spLocks noGrp="1"/>
          </p:cNvSpPr>
          <p:nvPr>
            <p:ph idx="1"/>
          </p:nvPr>
        </p:nvSpPr>
        <p:spPr>
          <a:xfrm>
            <a:off x="1143001" y="1504949"/>
            <a:ext cx="9905998" cy="3819526"/>
          </a:xfrm>
        </p:spPr>
        <p:txBody>
          <a:bodyPr/>
          <a:lstStyle/>
          <a:p>
            <a:pPr marL="0" indent="0" algn="l">
              <a:spcBef>
                <a:spcPts val="2000"/>
              </a:spcBef>
              <a:spcAft>
                <a:spcPts val="2000"/>
              </a:spcAft>
              <a:buNone/>
            </a:pPr>
            <a:r>
              <a:rPr lang="en-US" sz="4000" b="0" i="1" u="none" strike="noStrike" dirty="0">
                <a:effectLst/>
                <a:latin typeface="Cambria" panose="02040503050406030204" pitchFamily="18" charset="0"/>
              </a:rPr>
              <a:t>“It’s not that I’m so smart, it’s just that I stay with problems longer”</a:t>
            </a:r>
          </a:p>
          <a:p>
            <a:pPr marL="0" indent="0" algn="l">
              <a:spcBef>
                <a:spcPts val="2000"/>
              </a:spcBef>
              <a:spcAft>
                <a:spcPts val="2000"/>
              </a:spcAft>
              <a:buNone/>
            </a:pPr>
            <a:r>
              <a:rPr lang="en-US" sz="4000" b="0" i="1" u="none" strike="noStrike" dirty="0">
                <a:effectLst/>
                <a:latin typeface="Cambria" panose="02040503050406030204" pitchFamily="18" charset="0"/>
              </a:rPr>
              <a:t>Albert Einstein</a:t>
            </a:r>
          </a:p>
          <a:p>
            <a:pPr marL="0" indent="0">
              <a:buNone/>
            </a:pPr>
            <a:endParaRPr lang="en-US" dirty="0"/>
          </a:p>
        </p:txBody>
      </p:sp>
    </p:spTree>
    <p:extLst>
      <p:ext uri="{BB962C8B-B14F-4D97-AF65-F5344CB8AC3E}">
        <p14:creationId xmlns:p14="http://schemas.microsoft.com/office/powerpoint/2010/main" val="6420372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716C4-18FF-5463-6F28-E014CD0E30AA}"/>
              </a:ext>
            </a:extLst>
          </p:cNvPr>
          <p:cNvSpPr>
            <a:spLocks noGrp="1"/>
          </p:cNvSpPr>
          <p:nvPr>
            <p:ph type="title"/>
          </p:nvPr>
        </p:nvSpPr>
        <p:spPr>
          <a:xfrm>
            <a:off x="1141413" y="609600"/>
            <a:ext cx="9905998" cy="523875"/>
          </a:xfrm>
        </p:spPr>
        <p:txBody>
          <a:bodyPr>
            <a:normAutofit fontScale="90000"/>
          </a:bodyPr>
          <a:lstStyle/>
          <a:p>
            <a:r>
              <a:rPr lang="en-US" dirty="0" err="1"/>
              <a:t>Cpp</a:t>
            </a:r>
            <a:r>
              <a:rPr lang="en-US" dirty="0"/>
              <a:t> weekly</a:t>
            </a:r>
          </a:p>
        </p:txBody>
      </p:sp>
      <p:sp>
        <p:nvSpPr>
          <p:cNvPr id="3" name="Content Placeholder 2">
            <a:extLst>
              <a:ext uri="{FF2B5EF4-FFF2-40B4-BE49-F238E27FC236}">
                <a16:creationId xmlns:a16="http://schemas.microsoft.com/office/drawing/2014/main" id="{23C60D51-8453-84C0-5F24-C35282400D5F}"/>
              </a:ext>
            </a:extLst>
          </p:cNvPr>
          <p:cNvSpPr>
            <a:spLocks noGrp="1"/>
          </p:cNvSpPr>
          <p:nvPr>
            <p:ph idx="1"/>
          </p:nvPr>
        </p:nvSpPr>
        <p:spPr>
          <a:xfrm>
            <a:off x="2027237" y="5781991"/>
            <a:ext cx="8134350" cy="355389"/>
          </a:xfrm>
        </p:spPr>
        <p:txBody>
          <a:bodyPr>
            <a:normAutofit fontScale="92500" lnSpcReduction="10000"/>
          </a:bodyPr>
          <a:lstStyle/>
          <a:p>
            <a:pPr marL="0" indent="0" algn="ctr">
              <a:buNone/>
            </a:pPr>
            <a:r>
              <a:rPr lang="en-US" dirty="0"/>
              <a:t>https://www.youtube.com/@cppweekly/search</a:t>
            </a:r>
          </a:p>
        </p:txBody>
      </p:sp>
      <p:pic>
        <p:nvPicPr>
          <p:cNvPr id="9" name="Picture 8">
            <a:extLst>
              <a:ext uri="{FF2B5EF4-FFF2-40B4-BE49-F238E27FC236}">
                <a16:creationId xmlns:a16="http://schemas.microsoft.com/office/drawing/2014/main" id="{DAF5260C-5493-9DA1-846E-C28668C819D9}"/>
              </a:ext>
            </a:extLst>
          </p:cNvPr>
          <p:cNvPicPr>
            <a:picLocks noChangeAspect="1"/>
          </p:cNvPicPr>
          <p:nvPr/>
        </p:nvPicPr>
        <p:blipFill>
          <a:blip r:embed="rId2"/>
          <a:stretch>
            <a:fillRect/>
          </a:stretch>
        </p:blipFill>
        <p:spPr>
          <a:xfrm>
            <a:off x="2159793" y="1245603"/>
            <a:ext cx="7869238" cy="4424260"/>
          </a:xfrm>
          <a:prstGeom prst="rect">
            <a:avLst/>
          </a:prstGeom>
        </p:spPr>
      </p:pic>
    </p:spTree>
    <p:extLst>
      <p:ext uri="{BB962C8B-B14F-4D97-AF65-F5344CB8AC3E}">
        <p14:creationId xmlns:p14="http://schemas.microsoft.com/office/powerpoint/2010/main" val="72609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A7BCB-2CEA-43AC-B6AA-2002B749F7E7}"/>
              </a:ext>
            </a:extLst>
          </p:cNvPr>
          <p:cNvSpPr>
            <a:spLocks noGrp="1"/>
          </p:cNvSpPr>
          <p:nvPr>
            <p:ph type="title"/>
          </p:nvPr>
        </p:nvSpPr>
        <p:spPr>
          <a:xfrm>
            <a:off x="1141413" y="609600"/>
            <a:ext cx="9905998" cy="542925"/>
          </a:xfrm>
        </p:spPr>
        <p:txBody>
          <a:bodyPr>
            <a:normAutofit fontScale="90000"/>
          </a:bodyPr>
          <a:lstStyle/>
          <a:p>
            <a:r>
              <a:rPr lang="en-US" dirty="0"/>
              <a:t>Ai tooling</a:t>
            </a:r>
          </a:p>
        </p:txBody>
      </p:sp>
      <p:sp>
        <p:nvSpPr>
          <p:cNvPr id="3" name="Content Placeholder 2">
            <a:extLst>
              <a:ext uri="{FF2B5EF4-FFF2-40B4-BE49-F238E27FC236}">
                <a16:creationId xmlns:a16="http://schemas.microsoft.com/office/drawing/2014/main" id="{6FBC0149-A155-D051-35E6-18EDB9A4F5F3}"/>
              </a:ext>
            </a:extLst>
          </p:cNvPr>
          <p:cNvSpPr>
            <a:spLocks noGrp="1"/>
          </p:cNvSpPr>
          <p:nvPr>
            <p:ph idx="1"/>
          </p:nvPr>
        </p:nvSpPr>
        <p:spPr>
          <a:xfrm>
            <a:off x="1946274" y="4760850"/>
            <a:ext cx="7750177" cy="963675"/>
          </a:xfrm>
        </p:spPr>
        <p:txBody>
          <a:bodyPr>
            <a:normAutofit/>
          </a:bodyPr>
          <a:lstStyle/>
          <a:p>
            <a:pPr marL="0" indent="0">
              <a:buNone/>
            </a:pPr>
            <a:r>
              <a:rPr lang="en-US" dirty="0">
                <a:hlinkClick r:id="rId3"/>
              </a:rPr>
              <a:t>https://youtu.be/19Sr8XhN0BM</a:t>
            </a:r>
            <a:endParaRPr lang="en-US" dirty="0"/>
          </a:p>
          <a:p>
            <a:pPr marL="0" indent="0">
              <a:buNone/>
            </a:pPr>
            <a:r>
              <a:rPr lang="en-US" dirty="0">
                <a:hlinkClick r:id="rId4"/>
              </a:rPr>
              <a:t>https://github.com/plasma-umass/cwhy</a:t>
            </a:r>
            <a:endParaRPr lang="en-US" dirty="0"/>
          </a:p>
        </p:txBody>
      </p:sp>
      <p:pic>
        <p:nvPicPr>
          <p:cNvPr id="5" name="Picture 4">
            <a:extLst>
              <a:ext uri="{FF2B5EF4-FFF2-40B4-BE49-F238E27FC236}">
                <a16:creationId xmlns:a16="http://schemas.microsoft.com/office/drawing/2014/main" id="{31DC9A04-1205-15B4-3650-03A5DB97C49E}"/>
              </a:ext>
            </a:extLst>
          </p:cNvPr>
          <p:cNvPicPr>
            <a:picLocks noChangeAspect="1"/>
          </p:cNvPicPr>
          <p:nvPr/>
        </p:nvPicPr>
        <p:blipFill>
          <a:blip r:embed="rId5"/>
          <a:stretch>
            <a:fillRect/>
          </a:stretch>
        </p:blipFill>
        <p:spPr>
          <a:xfrm>
            <a:off x="1946275" y="1260549"/>
            <a:ext cx="7750176" cy="3500301"/>
          </a:xfrm>
          <a:prstGeom prst="rect">
            <a:avLst/>
          </a:prstGeom>
        </p:spPr>
      </p:pic>
    </p:spTree>
    <p:extLst>
      <p:ext uri="{BB962C8B-B14F-4D97-AF65-F5344CB8AC3E}">
        <p14:creationId xmlns:p14="http://schemas.microsoft.com/office/powerpoint/2010/main" val="22900808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6AD43-B5A1-E072-6545-A2348E5D7D81}"/>
              </a:ext>
            </a:extLst>
          </p:cNvPr>
          <p:cNvSpPr>
            <a:spLocks noGrp="1"/>
          </p:cNvSpPr>
          <p:nvPr>
            <p:ph type="title"/>
          </p:nvPr>
        </p:nvSpPr>
        <p:spPr>
          <a:xfrm>
            <a:off x="1141413" y="609600"/>
            <a:ext cx="9905998" cy="695325"/>
          </a:xfrm>
        </p:spPr>
        <p:txBody>
          <a:bodyPr/>
          <a:lstStyle/>
          <a:p>
            <a:r>
              <a:rPr lang="en-US" dirty="0"/>
              <a:t>submit a talk!</a:t>
            </a:r>
          </a:p>
        </p:txBody>
      </p:sp>
      <p:sp>
        <p:nvSpPr>
          <p:cNvPr id="3" name="Content Placeholder 2">
            <a:extLst>
              <a:ext uri="{FF2B5EF4-FFF2-40B4-BE49-F238E27FC236}">
                <a16:creationId xmlns:a16="http://schemas.microsoft.com/office/drawing/2014/main" id="{C6BE120E-C639-9FF8-8A39-FC450D3677D6}"/>
              </a:ext>
            </a:extLst>
          </p:cNvPr>
          <p:cNvSpPr>
            <a:spLocks noGrp="1"/>
          </p:cNvSpPr>
          <p:nvPr>
            <p:ph idx="1"/>
          </p:nvPr>
        </p:nvSpPr>
        <p:spPr>
          <a:xfrm>
            <a:off x="1139825" y="1447799"/>
            <a:ext cx="3013075" cy="3124201"/>
          </a:xfrm>
        </p:spPr>
        <p:txBody>
          <a:bodyPr/>
          <a:lstStyle/>
          <a:p>
            <a:r>
              <a:rPr lang="en-US" dirty="0"/>
              <a:t>Speaker Liaison</a:t>
            </a:r>
          </a:p>
          <a:p>
            <a:pPr lvl="1"/>
            <a:r>
              <a:rPr lang="en-US" dirty="0"/>
              <a:t>CppCon</a:t>
            </a:r>
          </a:p>
          <a:p>
            <a:r>
              <a:rPr lang="en-US" dirty="0"/>
              <a:t>Volunteer Liaison</a:t>
            </a:r>
          </a:p>
          <a:p>
            <a:pPr lvl="1"/>
            <a:r>
              <a:rPr lang="en-US" dirty="0"/>
              <a:t>ACCU</a:t>
            </a:r>
          </a:p>
          <a:p>
            <a:pPr lvl="1"/>
            <a:r>
              <a:rPr lang="en-US" dirty="0"/>
              <a:t>C++ Now</a:t>
            </a:r>
          </a:p>
          <a:p>
            <a:pPr lvl="1"/>
            <a:r>
              <a:rPr lang="en-US" dirty="0"/>
              <a:t>CppOnSea</a:t>
            </a:r>
          </a:p>
        </p:txBody>
      </p:sp>
      <p:sp>
        <p:nvSpPr>
          <p:cNvPr id="4" name="Content Placeholder 2">
            <a:extLst>
              <a:ext uri="{FF2B5EF4-FFF2-40B4-BE49-F238E27FC236}">
                <a16:creationId xmlns:a16="http://schemas.microsoft.com/office/drawing/2014/main" id="{9191594E-8CB7-B384-51E9-72478A46C73D}"/>
              </a:ext>
            </a:extLst>
          </p:cNvPr>
          <p:cNvSpPr txBox="1">
            <a:spLocks/>
          </p:cNvSpPr>
          <p:nvPr/>
        </p:nvSpPr>
        <p:spPr>
          <a:xfrm>
            <a:off x="4476750" y="4876799"/>
            <a:ext cx="6570661" cy="13716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gn="r">
              <a:buNone/>
            </a:pPr>
            <a:r>
              <a:rPr lang="en-US" dirty="0"/>
              <a:t>https://www.linkedin.com/in/kevinbcarpenter/</a:t>
            </a:r>
          </a:p>
          <a:p>
            <a:pPr marL="0" indent="0" algn="r">
              <a:buNone/>
            </a:pPr>
            <a:r>
              <a:rPr lang="en-US" dirty="0"/>
              <a:t>Email: </a:t>
            </a:r>
            <a:r>
              <a:rPr lang="en-US" dirty="0">
                <a:hlinkClick r:id="rId2"/>
              </a:rPr>
              <a:t>kevin.carpenter@live.com</a:t>
            </a:r>
            <a:endParaRPr lang="en-US" dirty="0"/>
          </a:p>
        </p:txBody>
      </p:sp>
    </p:spTree>
    <p:extLst>
      <p:ext uri="{BB962C8B-B14F-4D97-AF65-F5344CB8AC3E}">
        <p14:creationId xmlns:p14="http://schemas.microsoft.com/office/powerpoint/2010/main" val="498928504"/>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5908-6DFE-8B72-E3EA-9C5CD69F54C7}"/>
              </a:ext>
            </a:extLst>
          </p:cNvPr>
          <p:cNvSpPr>
            <a:spLocks noGrp="1"/>
          </p:cNvSpPr>
          <p:nvPr>
            <p:ph type="title"/>
          </p:nvPr>
        </p:nvSpPr>
        <p:spPr>
          <a:xfrm>
            <a:off x="1141413" y="609600"/>
            <a:ext cx="9905998" cy="1260764"/>
          </a:xfrm>
        </p:spPr>
        <p:txBody>
          <a:bodyPr/>
          <a:lstStyle/>
          <a:p>
            <a:r>
              <a:rPr lang="en-US" dirty="0"/>
              <a:t>Henry noble day(1808 – 1890)</a:t>
            </a:r>
          </a:p>
        </p:txBody>
      </p:sp>
      <p:sp>
        <p:nvSpPr>
          <p:cNvPr id="3" name="Content Placeholder 2">
            <a:extLst>
              <a:ext uri="{FF2B5EF4-FFF2-40B4-BE49-F238E27FC236}">
                <a16:creationId xmlns:a16="http://schemas.microsoft.com/office/drawing/2014/main" id="{82733464-76EB-7100-27E7-F3272B9FF98F}"/>
              </a:ext>
            </a:extLst>
          </p:cNvPr>
          <p:cNvSpPr>
            <a:spLocks noGrp="1"/>
          </p:cNvSpPr>
          <p:nvPr>
            <p:ph idx="1"/>
          </p:nvPr>
        </p:nvSpPr>
        <p:spPr>
          <a:xfrm>
            <a:off x="3959224" y="2220626"/>
            <a:ext cx="7088187" cy="3062771"/>
          </a:xfrm>
        </p:spPr>
        <p:txBody>
          <a:bodyPr anchor="t" anchorCtr="0">
            <a:noAutofit/>
          </a:bodyPr>
          <a:lstStyle/>
          <a:p>
            <a:pPr marL="0" indent="0">
              <a:buNone/>
            </a:pPr>
            <a:r>
              <a:rPr lang="en-US" sz="3600" dirty="0">
                <a:effectLst/>
              </a:rPr>
              <a:t>Intuition is that function of the intelligence by which an object presented by the mind itself is apprehended.</a:t>
            </a:r>
            <a:endParaRPr lang="en-US" sz="2800" dirty="0">
              <a:solidFill>
                <a:schemeClr val="tx2"/>
              </a:solidFill>
              <a:effectLst/>
            </a:endParaRPr>
          </a:p>
        </p:txBody>
      </p:sp>
      <p:sp>
        <p:nvSpPr>
          <p:cNvPr id="4" name="TextBox 3">
            <a:extLst>
              <a:ext uri="{FF2B5EF4-FFF2-40B4-BE49-F238E27FC236}">
                <a16:creationId xmlns:a16="http://schemas.microsoft.com/office/drawing/2014/main" id="{22AA8963-5EDF-CFBE-76FD-5C8EB6536891}"/>
              </a:ext>
            </a:extLst>
          </p:cNvPr>
          <p:cNvSpPr txBox="1"/>
          <p:nvPr/>
        </p:nvSpPr>
        <p:spPr>
          <a:xfrm>
            <a:off x="1141413" y="5421869"/>
            <a:ext cx="9974262" cy="369332"/>
          </a:xfrm>
          <a:prstGeom prst="rect">
            <a:avLst/>
          </a:prstGeom>
          <a:noFill/>
        </p:spPr>
        <p:txBody>
          <a:bodyPr wrap="square" rtlCol="0" anchor="b" anchorCtr="0">
            <a:spAutoFit/>
          </a:bodyPr>
          <a:lstStyle/>
          <a:p>
            <a:pPr algn="l"/>
            <a:r>
              <a:rPr lang="en-US" b="1" i="1" u="none" strike="noStrike" cap="all" dirty="0">
                <a:solidFill>
                  <a:schemeClr val="accent1"/>
                </a:solidFill>
                <a:effectLst/>
                <a:latin typeface="roboto" pitchFamily="2" charset="0"/>
              </a:rPr>
              <a:t>Elements of psychology •</a:t>
            </a:r>
            <a:r>
              <a:rPr lang="en-US" cap="all" dirty="0">
                <a:solidFill>
                  <a:srgbClr val="757575"/>
                </a:solidFill>
                <a:latin typeface="roboto" pitchFamily="2" charset="0"/>
              </a:rPr>
              <a:t> </a:t>
            </a:r>
            <a:r>
              <a:rPr lang="en-US" b="0" i="0" u="none" strike="noStrike" dirty="0">
                <a:solidFill>
                  <a:srgbClr val="757575"/>
                </a:solidFill>
                <a:effectLst/>
                <a:latin typeface="roboto" pitchFamily="2" charset="0"/>
              </a:rPr>
              <a:t>18</a:t>
            </a:r>
            <a:r>
              <a:rPr lang="en-US" dirty="0">
                <a:solidFill>
                  <a:srgbClr val="757575"/>
                </a:solidFill>
                <a:latin typeface="roboto" pitchFamily="2" charset="0"/>
              </a:rPr>
              <a:t>77</a:t>
            </a:r>
            <a:r>
              <a:rPr lang="en-US" b="0" i="0" u="none" strike="noStrike" dirty="0">
                <a:solidFill>
                  <a:srgbClr val="757575"/>
                </a:solidFill>
                <a:effectLst/>
                <a:latin typeface="roboto" pitchFamily="2" charset="0"/>
              </a:rPr>
              <a:t> </a:t>
            </a:r>
            <a:r>
              <a:rPr lang="en-US" b="1" i="1" u="none" strike="noStrike" cap="all" dirty="0">
                <a:solidFill>
                  <a:schemeClr val="accent1"/>
                </a:solidFill>
                <a:effectLst/>
                <a:latin typeface="roboto" pitchFamily="2" charset="0"/>
              </a:rPr>
              <a:t>•</a:t>
            </a:r>
            <a:r>
              <a:rPr lang="en-US" cap="all" dirty="0">
                <a:solidFill>
                  <a:srgbClr val="757575"/>
                </a:solidFill>
                <a:latin typeface="roboto" pitchFamily="2" charset="0"/>
              </a:rPr>
              <a:t>  </a:t>
            </a:r>
            <a:r>
              <a:rPr lang="en-US" b="0" i="0" u="none" strike="noStrike" dirty="0">
                <a:solidFill>
                  <a:srgbClr val="757575"/>
                </a:solidFill>
                <a:effectLst/>
                <a:latin typeface="roboto" pitchFamily="2" charset="0"/>
              </a:rPr>
              <a:t> (pp. 172–174) </a:t>
            </a:r>
            <a:r>
              <a:rPr lang="en-US" b="1" i="1" u="none" strike="noStrike" cap="all" dirty="0">
                <a:solidFill>
                  <a:schemeClr val="accent1"/>
                </a:solidFill>
                <a:effectLst/>
                <a:latin typeface="roboto" pitchFamily="2" charset="0"/>
              </a:rPr>
              <a:t>•</a:t>
            </a:r>
            <a:r>
              <a:rPr lang="en-US" cap="all" dirty="0">
                <a:solidFill>
                  <a:srgbClr val="757575"/>
                </a:solidFill>
                <a:latin typeface="roboto" pitchFamily="2" charset="0"/>
              </a:rPr>
              <a:t>  </a:t>
            </a:r>
            <a:r>
              <a:rPr lang="en-US" b="0" i="0" u="none" strike="noStrike" dirty="0">
                <a:solidFill>
                  <a:srgbClr val="757575"/>
                </a:solidFill>
                <a:effectLst/>
                <a:latin typeface="roboto" pitchFamily="2" charset="0"/>
              </a:rPr>
              <a:t>G P Putnam's Sons</a:t>
            </a:r>
          </a:p>
        </p:txBody>
      </p:sp>
      <p:pic>
        <p:nvPicPr>
          <p:cNvPr id="6146" name="Picture 2">
            <a:hlinkClick r:id="rId3"/>
            <a:extLst>
              <a:ext uri="{FF2B5EF4-FFF2-40B4-BE49-F238E27FC236}">
                <a16:creationId xmlns:a16="http://schemas.microsoft.com/office/drawing/2014/main" id="{DE257F29-C413-9818-1F3C-C381866CCD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9538" y="2266950"/>
            <a:ext cx="2095500" cy="232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883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5908-6DFE-8B72-E3EA-9C5CD69F54C7}"/>
              </a:ext>
            </a:extLst>
          </p:cNvPr>
          <p:cNvSpPr>
            <a:spLocks noGrp="1"/>
          </p:cNvSpPr>
          <p:nvPr>
            <p:ph type="title"/>
          </p:nvPr>
        </p:nvSpPr>
        <p:spPr>
          <a:xfrm>
            <a:off x="1141413" y="609600"/>
            <a:ext cx="9905998" cy="1260764"/>
          </a:xfrm>
        </p:spPr>
        <p:txBody>
          <a:bodyPr/>
          <a:lstStyle/>
          <a:p>
            <a:r>
              <a:rPr lang="en-US" dirty="0"/>
              <a:t>William david ross (1877 – 1971)</a:t>
            </a:r>
          </a:p>
        </p:txBody>
      </p:sp>
      <p:sp>
        <p:nvSpPr>
          <p:cNvPr id="3" name="Content Placeholder 2">
            <a:extLst>
              <a:ext uri="{FF2B5EF4-FFF2-40B4-BE49-F238E27FC236}">
                <a16:creationId xmlns:a16="http://schemas.microsoft.com/office/drawing/2014/main" id="{82733464-76EB-7100-27E7-F3272B9FF98F}"/>
              </a:ext>
            </a:extLst>
          </p:cNvPr>
          <p:cNvSpPr>
            <a:spLocks noGrp="1"/>
          </p:cNvSpPr>
          <p:nvPr>
            <p:ph idx="1"/>
          </p:nvPr>
        </p:nvSpPr>
        <p:spPr>
          <a:xfrm>
            <a:off x="3959224" y="2220626"/>
            <a:ext cx="7088187" cy="3062771"/>
          </a:xfrm>
        </p:spPr>
        <p:txBody>
          <a:bodyPr anchor="t" anchorCtr="0">
            <a:noAutofit/>
          </a:bodyPr>
          <a:lstStyle/>
          <a:p>
            <a:pPr marL="0" indent="0">
              <a:buNone/>
            </a:pPr>
            <a:r>
              <a:rPr lang="en-US" sz="1600" dirty="0">
                <a:effectLst/>
              </a:rPr>
              <a:t>Father of Intuitionism.</a:t>
            </a:r>
          </a:p>
          <a:p>
            <a:pPr marL="0" indent="0">
              <a:buNone/>
            </a:pPr>
            <a:r>
              <a:rPr lang="en-US" sz="1600" dirty="0">
                <a:effectLst/>
              </a:rPr>
              <a:t>Intuitionism is the epistemological view that some moral truths can be known without logical inference or systematic thought; such truths, it is argued, can be known </a:t>
            </a:r>
            <a:r>
              <a:rPr lang="en-US" sz="1600" i="1" dirty="0">
                <a:effectLst/>
              </a:rPr>
              <a:t>directly </a:t>
            </a:r>
            <a:r>
              <a:rPr lang="en-US" sz="1600" dirty="0">
                <a:effectLst/>
              </a:rPr>
              <a:t>either through a “moral sense” (the empiricist view) or by means of non-empirical a priori knowledge (the rationalist view).</a:t>
            </a:r>
            <a:endParaRPr lang="en-US" sz="1600" dirty="0">
              <a:solidFill>
                <a:schemeClr val="tx2"/>
              </a:solidFill>
              <a:effectLst/>
              <a:latin typeface="PT Serif" panose="020A0603040505020204" pitchFamily="18" charset="0"/>
            </a:endParaRPr>
          </a:p>
          <a:p>
            <a:pPr marL="0" indent="0">
              <a:buNone/>
            </a:pPr>
            <a:r>
              <a:rPr lang="en-US" sz="1600" dirty="0">
                <a:solidFill>
                  <a:schemeClr val="tx2"/>
                </a:solidFill>
                <a:effectLst/>
              </a:rPr>
              <a:t>The </a:t>
            </a:r>
            <a:r>
              <a:rPr lang="en-US" sz="1600" dirty="0">
                <a:effectLst/>
              </a:rPr>
              <a:t>Intuitionism is the epistemological view that some moral truths can be known without logical inference or systematic thought; such truths, it is argued, can be known </a:t>
            </a:r>
            <a:r>
              <a:rPr lang="en-US" sz="1600" i="1" dirty="0">
                <a:effectLst/>
              </a:rPr>
              <a:t>directly </a:t>
            </a:r>
            <a:r>
              <a:rPr lang="en-US" sz="1600" dirty="0">
                <a:effectLst/>
              </a:rPr>
              <a:t>either through a “moral sense” (the empiricist view) or by means of non-empirical a priori knowledge (the rationalist view).</a:t>
            </a:r>
          </a:p>
          <a:p>
            <a:pPr marL="0" indent="0">
              <a:buNone/>
            </a:pPr>
            <a:endParaRPr lang="en-US" sz="1600" dirty="0">
              <a:solidFill>
                <a:schemeClr val="tx2"/>
              </a:solidFill>
              <a:effectLst/>
            </a:endParaRPr>
          </a:p>
        </p:txBody>
      </p:sp>
      <p:sp>
        <p:nvSpPr>
          <p:cNvPr id="4" name="TextBox 3">
            <a:extLst>
              <a:ext uri="{FF2B5EF4-FFF2-40B4-BE49-F238E27FC236}">
                <a16:creationId xmlns:a16="http://schemas.microsoft.com/office/drawing/2014/main" id="{22AA8963-5EDF-CFBE-76FD-5C8EB6536891}"/>
              </a:ext>
            </a:extLst>
          </p:cNvPr>
          <p:cNvSpPr txBox="1"/>
          <p:nvPr/>
        </p:nvSpPr>
        <p:spPr>
          <a:xfrm>
            <a:off x="1141413" y="5421869"/>
            <a:ext cx="7010128" cy="369332"/>
          </a:xfrm>
          <a:prstGeom prst="rect">
            <a:avLst/>
          </a:prstGeom>
          <a:noFill/>
        </p:spPr>
        <p:txBody>
          <a:bodyPr wrap="square" rtlCol="0" anchor="b" anchorCtr="0">
            <a:spAutoFit/>
          </a:bodyPr>
          <a:lstStyle/>
          <a:p>
            <a:pPr algn="l"/>
            <a:r>
              <a:rPr lang="en-US" b="1" i="1" u="none" strike="noStrike" cap="all" dirty="0">
                <a:solidFill>
                  <a:schemeClr val="accent1"/>
                </a:solidFill>
                <a:effectLst/>
                <a:latin typeface="roboto" pitchFamily="2" charset="0"/>
              </a:rPr>
              <a:t>SCIENCE •</a:t>
            </a:r>
            <a:r>
              <a:rPr lang="en-US" cap="all" dirty="0">
                <a:solidFill>
                  <a:srgbClr val="757575"/>
                </a:solidFill>
                <a:latin typeface="roboto" pitchFamily="2" charset="0"/>
              </a:rPr>
              <a:t> </a:t>
            </a:r>
            <a:r>
              <a:rPr lang="en-US" b="0" i="0" u="none" strike="noStrike" dirty="0">
                <a:solidFill>
                  <a:srgbClr val="757575"/>
                </a:solidFill>
                <a:effectLst/>
                <a:latin typeface="roboto" pitchFamily="2" charset="0"/>
              </a:rPr>
              <a:t>5 May 1967 </a:t>
            </a:r>
            <a:r>
              <a:rPr lang="en-US" b="1" i="1" u="none" strike="noStrike" cap="all" dirty="0">
                <a:solidFill>
                  <a:schemeClr val="accent1"/>
                </a:solidFill>
                <a:effectLst/>
                <a:latin typeface="roboto" pitchFamily="2" charset="0"/>
              </a:rPr>
              <a:t>•</a:t>
            </a:r>
            <a:r>
              <a:rPr lang="en-US" cap="all" dirty="0">
                <a:solidFill>
                  <a:srgbClr val="757575"/>
                </a:solidFill>
                <a:latin typeface="roboto" pitchFamily="2" charset="0"/>
              </a:rPr>
              <a:t>  </a:t>
            </a:r>
            <a:r>
              <a:rPr lang="en-US" b="0" i="0" u="none" strike="noStrike" dirty="0">
                <a:solidFill>
                  <a:srgbClr val="757575"/>
                </a:solidFill>
                <a:effectLst/>
                <a:latin typeface="roboto" pitchFamily="2" charset="0"/>
              </a:rPr>
              <a:t>Vol 156, Issue 3775 </a:t>
            </a:r>
            <a:r>
              <a:rPr lang="en-US" b="1" i="1" u="none" strike="noStrike" cap="all" dirty="0">
                <a:solidFill>
                  <a:schemeClr val="accent1"/>
                </a:solidFill>
                <a:effectLst/>
                <a:latin typeface="roboto" pitchFamily="2" charset="0"/>
              </a:rPr>
              <a:t>•</a:t>
            </a:r>
            <a:r>
              <a:rPr lang="en-US" cap="all" dirty="0">
                <a:solidFill>
                  <a:srgbClr val="757575"/>
                </a:solidFill>
                <a:latin typeface="roboto" pitchFamily="2" charset="0"/>
              </a:rPr>
              <a:t>  </a:t>
            </a:r>
            <a:r>
              <a:rPr lang="en-US" b="0" i="0" u="none" strike="noStrike" dirty="0">
                <a:solidFill>
                  <a:srgbClr val="757575"/>
                </a:solidFill>
                <a:effectLst/>
                <a:latin typeface="roboto" pitchFamily="2" charset="0"/>
              </a:rPr>
              <a:t>pp. 605-610</a:t>
            </a:r>
          </a:p>
        </p:txBody>
      </p:sp>
      <p:pic>
        <p:nvPicPr>
          <p:cNvPr id="6" name="Picture 5">
            <a:extLst>
              <a:ext uri="{FF2B5EF4-FFF2-40B4-BE49-F238E27FC236}">
                <a16:creationId xmlns:a16="http://schemas.microsoft.com/office/drawing/2014/main" id="{03E47144-B0AB-3360-29E1-9CD6B7C3B05C}"/>
              </a:ext>
            </a:extLst>
          </p:cNvPr>
          <p:cNvPicPr>
            <a:picLocks noChangeAspect="1"/>
          </p:cNvPicPr>
          <p:nvPr/>
        </p:nvPicPr>
        <p:blipFill>
          <a:blip r:embed="rId3"/>
          <a:stretch>
            <a:fillRect/>
          </a:stretch>
        </p:blipFill>
        <p:spPr>
          <a:xfrm>
            <a:off x="1141413" y="2217366"/>
            <a:ext cx="2286000" cy="2857500"/>
          </a:xfrm>
          <a:prstGeom prst="rect">
            <a:avLst/>
          </a:prstGeom>
        </p:spPr>
      </p:pic>
    </p:spTree>
    <p:extLst>
      <p:ext uri="{BB962C8B-B14F-4D97-AF65-F5344CB8AC3E}">
        <p14:creationId xmlns:p14="http://schemas.microsoft.com/office/powerpoint/2010/main" val="88887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iterate type="wd">
                                    <p:tmPct val="7000"/>
                                  </p:iterate>
                                  <p:childTnLst>
                                    <p:animClr clrSpc="rgb" dir="cw">
                                      <p:cBhvr override="childStyle">
                                        <p:cTn id="6" dur="2000" fill="hold"/>
                                        <p:tgtEl>
                                          <p:spTgt spid="3">
                                            <p:txEl>
                                              <p:pRg st="2" end="2"/>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A9E023"/>
      </a:accent1>
      <a:accent2>
        <a:srgbClr val="1FCDB6"/>
      </a:accent2>
      <a:accent3>
        <a:srgbClr val="5F99C9"/>
      </a:accent3>
      <a:accent4>
        <a:srgbClr val="AE65D1"/>
      </a:accent4>
      <a:accent5>
        <a:srgbClr val="D06423"/>
      </a:accent5>
      <a:accent6>
        <a:srgbClr val="DCAB11"/>
      </a:accent6>
      <a:hlink>
        <a:srgbClr val="ADE133"/>
      </a:hlink>
      <a:folHlink>
        <a:srgbClr val="C2EA6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1FEE2289-88FB-467C-9C9A-54F3C85768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A9E023"/>
    </a:accent1>
    <a:accent2>
      <a:srgbClr val="1FCDB6"/>
    </a:accent2>
    <a:accent3>
      <a:srgbClr val="5F99C9"/>
    </a:accent3>
    <a:accent4>
      <a:srgbClr val="AE65D1"/>
    </a:accent4>
    <a:accent5>
      <a:srgbClr val="D06423"/>
    </a:accent5>
    <a:accent6>
      <a:srgbClr val="DCAB11"/>
    </a:accent6>
    <a:hlink>
      <a:srgbClr val="ADE133"/>
    </a:hlink>
    <a:folHlink>
      <a:srgbClr val="C2EA66"/>
    </a:folHlink>
  </a:clrScheme>
</a:themeOverride>
</file>

<file path=docProps/app.xml><?xml version="1.0" encoding="utf-8"?>
<Properties xmlns="http://schemas.openxmlformats.org/officeDocument/2006/extended-properties" xmlns:vt="http://schemas.openxmlformats.org/officeDocument/2006/docPropsVTypes">
  <Template/>
  <TotalTime>39784</TotalTime>
  <Words>5405</Words>
  <Application>Microsoft Office PowerPoint</Application>
  <PresentationFormat>Widescreen</PresentationFormat>
  <Paragraphs>573</Paragraphs>
  <Slides>78</Slides>
  <Notes>26</Notes>
  <HiddenSlides>21</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78</vt:i4>
      </vt:variant>
    </vt:vector>
  </HeadingPairs>
  <TitlesOfParts>
    <vt:vector size="91" baseType="lpstr">
      <vt:lpstr>Arial</vt:lpstr>
      <vt:lpstr>Arial</vt:lpstr>
      <vt:lpstr>Calibri</vt:lpstr>
      <vt:lpstr>Cambria</vt:lpstr>
      <vt:lpstr>Century Gothic</vt:lpstr>
      <vt:lpstr>Consolas</vt:lpstr>
      <vt:lpstr>Google Sans</vt:lpstr>
      <vt:lpstr>JetBrains Mono</vt:lpstr>
      <vt:lpstr>PT Serif</vt:lpstr>
      <vt:lpstr>Roboto</vt:lpstr>
      <vt:lpstr>Roboto</vt:lpstr>
      <vt:lpstr>ui-monospace</vt:lpstr>
      <vt:lpstr>Mesh</vt:lpstr>
      <vt:lpstr>Tooling intuition</vt:lpstr>
      <vt:lpstr>PowerPoint Presentation</vt:lpstr>
      <vt:lpstr>PowerPoint Presentation</vt:lpstr>
      <vt:lpstr>in·tu·i·tion /ˌinto͞oˈiSH(ə)n,ˌintəˈwiSH(ə)n/</vt:lpstr>
      <vt:lpstr>squirrel!!!</vt:lpstr>
      <vt:lpstr>in·tu·i·tion /ˌinto͞oˈiSH(ə)n,ˌintəˈwiSH(ə)n/</vt:lpstr>
      <vt:lpstr>Google  “intuition 1877”</vt:lpstr>
      <vt:lpstr>Henry noble day(1808 – 1890)</vt:lpstr>
      <vt:lpstr>William david ross (1877 – 1971)</vt:lpstr>
      <vt:lpstr>William david ross (1877 – 1971)</vt:lpstr>
      <vt:lpstr>Immanuel Kant (1724 – 1804)</vt:lpstr>
      <vt:lpstr>Immanuel Kant (1724 – 1804)</vt:lpstr>
      <vt:lpstr>in·tu·i·tion /ˌinto͞oˈiSH(ə)n,ˌintəˈwiSH(ə)n/</vt:lpstr>
      <vt:lpstr>Google  “intuition 1967”</vt:lpstr>
      <vt:lpstr>Google  “intuition 1967”</vt:lpstr>
      <vt:lpstr>Raymond Luis Wilder (1896 – 1982)</vt:lpstr>
      <vt:lpstr>Raymond Luis Wilder (1896 – 1982)</vt:lpstr>
      <vt:lpstr>the parameters...</vt:lpstr>
      <vt:lpstr>The latest dance song had Intuition in the title…</vt:lpstr>
      <vt:lpstr>in·tu·i·tion /ˌinto͞oˈiSH(ə)n,ˌintəˈwiSH(ə)n/</vt:lpstr>
      <vt:lpstr>Google  “intuition 2019”</vt:lpstr>
      <vt:lpstr>Google  “intuition 2019”</vt:lpstr>
      <vt:lpstr>Intuition – key points</vt:lpstr>
      <vt:lpstr>PowerPoint Presentation</vt:lpstr>
      <vt:lpstr>PowerPoint Presentation</vt:lpstr>
      <vt:lpstr>Interfaces</vt:lpstr>
      <vt:lpstr>compilers</vt:lpstr>
      <vt:lpstr>Static analyzers</vt:lpstr>
      <vt:lpstr>A few static analysis tools…</vt:lpstr>
      <vt:lpstr>Are they doing all they can for you?</vt:lpstr>
      <vt:lpstr>3 types of problems (at least…)</vt:lpstr>
      <vt:lpstr>Compilers of yore…</vt:lpstr>
      <vt:lpstr>Compile time errors of old…</vt:lpstr>
      <vt:lpstr>Compile time errors of old…</vt:lpstr>
      <vt:lpstr>Compile time errors </vt:lpstr>
      <vt:lpstr>Compile time errors </vt:lpstr>
      <vt:lpstr>Compile time errors </vt:lpstr>
      <vt:lpstr>Compile time errors </vt:lpstr>
      <vt:lpstr>Compile time errors </vt:lpstr>
      <vt:lpstr>Compile time errors - standards </vt:lpstr>
      <vt:lpstr>Compile time errors - standards </vt:lpstr>
      <vt:lpstr>3 types of problems (at least…)</vt:lpstr>
      <vt:lpstr>template errors</vt:lpstr>
      <vt:lpstr>Template errors  </vt:lpstr>
      <vt:lpstr>Template errors  </vt:lpstr>
      <vt:lpstr>template errors</vt:lpstr>
      <vt:lpstr>Template errors  </vt:lpstr>
      <vt:lpstr>Template errors  </vt:lpstr>
      <vt:lpstr>Template errors FIX</vt:lpstr>
      <vt:lpstr>Compiler warnings and options</vt:lpstr>
      <vt:lpstr>Compiler warnings and options</vt:lpstr>
      <vt:lpstr>Compiler settings</vt:lpstr>
      <vt:lpstr>3 types of problems (at least…)</vt:lpstr>
      <vt:lpstr>linker errors</vt:lpstr>
      <vt:lpstr>linker errors?</vt:lpstr>
      <vt:lpstr>linker errors?</vt:lpstr>
      <vt:lpstr>linker errors?</vt:lpstr>
      <vt:lpstr>3 types of problems (at least…)</vt:lpstr>
      <vt:lpstr>Run time errors</vt:lpstr>
      <vt:lpstr>semantic errors </vt:lpstr>
      <vt:lpstr>semantic errors </vt:lpstr>
      <vt:lpstr>Microsoft visual studio (windows)</vt:lpstr>
      <vt:lpstr>Our compilers matter</vt:lpstr>
      <vt:lpstr>What does –Wall cover?</vt:lpstr>
      <vt:lpstr>What does –Wextra cover?</vt:lpstr>
      <vt:lpstr>Show bad code compile clean</vt:lpstr>
      <vt:lpstr>CLI Builds vs GUI</vt:lpstr>
      <vt:lpstr>Comparing compiler errors</vt:lpstr>
      <vt:lpstr>Static analysis</vt:lpstr>
      <vt:lpstr>Clang tidy</vt:lpstr>
      <vt:lpstr>Commercial and open source </vt:lpstr>
      <vt:lpstr>CI / CD Pipeline and tools </vt:lpstr>
      <vt:lpstr>What to use for compiler</vt:lpstr>
      <vt:lpstr>Static analysis tools</vt:lpstr>
      <vt:lpstr>When the problem persist… </vt:lpstr>
      <vt:lpstr>Cpp weekly</vt:lpstr>
      <vt:lpstr>Ai tooling</vt:lpstr>
      <vt:lpstr>submit a talk!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Carpenter</dc:creator>
  <cp:lastModifiedBy>Kevin Carpenter</cp:lastModifiedBy>
  <cp:revision>10</cp:revision>
  <dcterms:created xsi:type="dcterms:W3CDTF">2023-10-16T15:14:41Z</dcterms:created>
  <dcterms:modified xsi:type="dcterms:W3CDTF">2023-11-13T17:05:26Z</dcterms:modified>
</cp:coreProperties>
</file>